
<file path=[Content_Types].xml><?xml version="1.0" encoding="utf-8"?>
<Types xmlns="http://schemas.openxmlformats.org/package/2006/content-types">
  <Default Extension="bmp" ContentType="image/bmp"/>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sldIdLst>
    <p:sldId id="256" r:id="rId2"/>
    <p:sldId id="257" r:id="rId3"/>
    <p:sldId id="258" r:id="rId4"/>
    <p:sldId id="259" r:id="rId5"/>
    <p:sldId id="260" r:id="rId6"/>
    <p:sldId id="268" r:id="rId7"/>
    <p:sldId id="261" r:id="rId8"/>
    <p:sldId id="273" r:id="rId9"/>
    <p:sldId id="264" r:id="rId10"/>
    <p:sldId id="269" r:id="rId11"/>
    <p:sldId id="271" r:id="rId12"/>
    <p:sldId id="263" r:id="rId13"/>
    <p:sldId id="265" r:id="rId14"/>
    <p:sldId id="270" r:id="rId15"/>
    <p:sldId id="266" r:id="rId16"/>
    <p:sldId id="272" r:id="rId17"/>
    <p:sldId id="262" r:id="rId18"/>
    <p:sldId id="267"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108" d="100"/>
          <a:sy n="108" d="100"/>
        </p:scale>
        <p:origin x="7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ectangle 15"/>
          <p:cNvSpPr/>
          <p:nvPr/>
        </p:nvSpPr>
        <p:spPr>
          <a:xfrm>
            <a:off x="1" y="0"/>
            <a:ext cx="12192000" cy="6858000"/>
          </a:xfrm>
          <a:prstGeom prst="rect">
            <a:avLst/>
          </a:prstGeom>
          <a:blipFill dpi="0" rotWithShape="1">
            <a:blip r:embed="rId2">
              <a:alphaModFix amt="45000"/>
              <a:duotone>
                <a:schemeClr val="accent2">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0" name="Rectangle 9"/>
          <p:cNvSpPr/>
          <p:nvPr/>
        </p:nvSpPr>
        <p:spPr>
          <a:xfrm>
            <a:off x="1307870" y="1267730"/>
            <a:ext cx="9576262" cy="4307950"/>
          </a:xfrm>
          <a:prstGeom prst="rect">
            <a:avLst/>
          </a:prstGeom>
          <a:solidFill>
            <a:schemeClr val="tx1"/>
          </a:solidFill>
          <a:ln w="6350" cap="flat" cmpd="sng" algn="ctr">
            <a:solidFill>
              <a:schemeClr val="tx1">
                <a:lumMod val="65000"/>
                <a:lumOff val="35000"/>
              </a:schemeClr>
            </a:solidFill>
            <a:prstDash val="solid"/>
          </a:ln>
          <a:effectLst>
            <a:outerShdw blurRad="63500" algn="ctr" rotWithShape="0">
              <a:prstClr val="black">
                <a:alpha val="40000"/>
              </a:prstClr>
            </a:outerShdw>
            <a:softEdge rad="0"/>
          </a:effectLst>
        </p:spPr>
        <p:txBody>
          <a:bodyPr/>
          <a:lstStyle/>
          <a:p>
            <a:endParaRPr lang="en-GB"/>
          </a:p>
        </p:txBody>
      </p:sp>
      <p:sp>
        <p:nvSpPr>
          <p:cNvPr id="11" name="Rectangle 10"/>
          <p:cNvSpPr/>
          <p:nvPr/>
        </p:nvSpPr>
        <p:spPr>
          <a:xfrm>
            <a:off x="1447801" y="1411615"/>
            <a:ext cx="9296400" cy="4034770"/>
          </a:xfrm>
          <a:prstGeom prst="rect">
            <a:avLst/>
          </a:prstGeom>
          <a:solidFill>
            <a:schemeClr val="bg2"/>
          </a:solidFill>
          <a:ln w="9525" cap="sq" cmpd="sng" algn="ctr">
            <a:noFill/>
            <a:prstDash val="solid"/>
            <a:miter lim="800000"/>
          </a:ln>
          <a:effectLst/>
        </p:spPr>
        <p:txBody>
          <a:bodyPr/>
          <a:lstStyle/>
          <a:p>
            <a:endParaRPr lang="en-GB"/>
          </a:p>
        </p:txBody>
      </p:sp>
      <p:sp>
        <p:nvSpPr>
          <p:cNvPr id="15" name="Rectangle 14"/>
          <p:cNvSpPr/>
          <p:nvPr/>
        </p:nvSpPr>
        <p:spPr>
          <a:xfrm>
            <a:off x="5135880" y="1267730"/>
            <a:ext cx="1920240" cy="731520"/>
          </a:xfrm>
          <a:prstGeom prst="rect">
            <a:avLst/>
          </a:prstGeom>
          <a:solidFill>
            <a:schemeClr val="accent1"/>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solidFill>
                <a:effectLst>
                  <a:outerShdw blurRad="38100" dist="12700" dir="2700000" algn="tl" rotWithShape="0">
                    <a:prstClr val="black">
                      <a:alpha val="40000"/>
                    </a:prstClr>
                  </a:outerShdw>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2"/>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rgbClr val="FFFFFF"/>
                </a:solidFill>
                <a:latin typeface="+mn-lt"/>
              </a:defRPr>
            </a:lvl1pPr>
          </a:lstStyle>
          <a:p>
            <a:fld id="{80B3E74A-671A-49AB-839D-9458CA003E94}" type="datetimeFigureOut">
              <a:rPr lang="en-GB" smtClean="0"/>
              <a:t>14/09/2026</a:t>
            </a:fld>
            <a:endParaRPr lang="en-GB"/>
          </a:p>
        </p:txBody>
      </p:sp>
      <p:sp>
        <p:nvSpPr>
          <p:cNvPr id="21" name="Footer Placeholder 20"/>
          <p:cNvSpPr>
            <a:spLocks noGrp="1"/>
          </p:cNvSpPr>
          <p:nvPr>
            <p:ph type="ftr" sz="quarter" idx="11"/>
          </p:nvPr>
        </p:nvSpPr>
        <p:spPr>
          <a:xfrm>
            <a:off x="1453896" y="5212080"/>
            <a:ext cx="5905500" cy="228600"/>
          </a:xfrm>
        </p:spPr>
        <p:txBody>
          <a:bodyPr/>
          <a:lstStyle>
            <a:lvl1pPr algn="l">
              <a:defRPr>
                <a:solidFill>
                  <a:schemeClr val="tx2"/>
                </a:solidFill>
              </a:defRPr>
            </a:lvl1pPr>
          </a:lstStyle>
          <a:p>
            <a:endParaRPr lang="en-GB"/>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2"/>
                </a:solidFill>
              </a:defRPr>
            </a:lvl1pPr>
          </a:lstStyle>
          <a:p>
            <a:fld id="{0B9E5318-961E-4392-8CFC-AD8173FC1D55}" type="slidenum">
              <a:rPr lang="en-GB" smtClean="0"/>
              <a:t>‹#›</a:t>
            </a:fld>
            <a:endParaRPr lang="en-GB"/>
          </a:p>
        </p:txBody>
      </p:sp>
    </p:spTree>
    <p:extLst>
      <p:ext uri="{BB962C8B-B14F-4D97-AF65-F5344CB8AC3E}">
        <p14:creationId xmlns:p14="http://schemas.microsoft.com/office/powerpoint/2010/main" val="75153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defRPr sz="18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fld id="{80B3E74A-671A-49AB-839D-9458CA003E94}" type="datetimeFigureOut">
              <a:rPr lang="en-GB" smtClean="0"/>
              <a:t>14/09/2026</a:t>
            </a:fld>
            <a:endParaRPr lang="en-GB"/>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0B9E5318-961E-4392-8CFC-AD8173FC1D55}" type="slidenum">
              <a:rPr lang="en-GB" smtClean="0"/>
              <a:t>‹#›</a:t>
            </a:fld>
            <a:endParaRPr lang="en-GB"/>
          </a:p>
        </p:txBody>
      </p:sp>
    </p:spTree>
    <p:extLst>
      <p:ext uri="{BB962C8B-B14F-4D97-AF65-F5344CB8AC3E}">
        <p14:creationId xmlns:p14="http://schemas.microsoft.com/office/powerpoint/2010/main" val="27304844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a:xfrm>
            <a:off x="0" y="0"/>
            <a:ext cx="12192000" cy="6858000"/>
          </a:xfrm>
          <a:prstGeom prst="rect">
            <a:avLst/>
          </a:prstGeom>
          <a:blipFill dpi="0" rotWithShape="1">
            <a:blip r:embed="rId2">
              <a:alphaModFix amt="40000"/>
              <a:duotone>
                <a:schemeClr val="accent3">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tx1"/>
          </a:solidFill>
          <a:ln w="6350" cap="flat" cmpd="sng" algn="ctr">
            <a:solidFill>
              <a:schemeClr val="tx1">
                <a:lumMod val="65000"/>
                <a:lumOff val="35000"/>
              </a:schemeClr>
            </a:solidFill>
            <a:prstDash val="solid"/>
          </a:ln>
          <a:effectLst>
            <a:outerShdw blurRad="63500" algn="ctr" rotWithShape="0">
              <a:prstClr val="black">
                <a:alpha val="40000"/>
              </a:prstClr>
            </a:outerShdw>
            <a:softEdge rad="0"/>
          </a:effectLst>
        </p:spPr>
      </p:sp>
      <p:sp>
        <p:nvSpPr>
          <p:cNvPr id="24" name="Rectangle 23"/>
          <p:cNvSpPr/>
          <p:nvPr/>
        </p:nvSpPr>
        <p:spPr>
          <a:xfrm>
            <a:off x="1447801" y="1411615"/>
            <a:ext cx="9296400" cy="4034770"/>
          </a:xfrm>
          <a:prstGeom prst="rect">
            <a:avLst/>
          </a:prstGeom>
          <a:solidFill>
            <a:schemeClr val="bg2"/>
          </a:solidFill>
          <a:ln w="9525" cap="sq" cmpd="sng" algn="ctr">
            <a:noFill/>
            <a:prstDash val="solid"/>
            <a:miter lim="800000"/>
          </a:ln>
          <a:effectLst/>
        </p:spPr>
      </p:sp>
      <p:sp>
        <p:nvSpPr>
          <p:cNvPr id="30" name="Rectangle 29"/>
          <p:cNvSpPr/>
          <p:nvPr/>
        </p:nvSpPr>
        <p:spPr>
          <a:xfrm>
            <a:off x="5135880" y="1267730"/>
            <a:ext cx="1920240" cy="731520"/>
          </a:xfrm>
          <a:prstGeom prst="rect">
            <a:avLst/>
          </a:prstGeom>
          <a:solidFill>
            <a:schemeClr val="accent1"/>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b="0" kern="1200" cap="all" spc="-100" baseline="0" dirty="0">
                <a:solidFill>
                  <a:schemeClr val="tx1"/>
                </a:solidFill>
                <a:effectLst>
                  <a:outerShdw blurRad="38100" dist="12700" dir="2700000" algn="tl" rotWithShape="0">
                    <a:prstClr val="black">
                      <a:alpha val="40000"/>
                    </a:prstClr>
                  </a:outerShdw>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tabLst>
                <a:tab pos="2633663" algn="l"/>
              </a:tabLst>
              <a:defRPr sz="1600">
                <a:solidFill>
                  <a:schemeClr val="tx2"/>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rgbClr val="FFFFFF"/>
                </a:solidFill>
                <a:latin typeface="+mn-lt"/>
                <a:ea typeface="+mn-ea"/>
                <a:cs typeface="+mn-cs"/>
              </a:defRPr>
            </a:lvl1pPr>
          </a:lstStyle>
          <a:p>
            <a:fld id="{80B3E74A-671A-49AB-839D-9458CA003E94}" type="datetimeFigureOut">
              <a:rPr lang="en-GB" smtClean="0"/>
              <a:t>14/09/2026</a:t>
            </a:fld>
            <a:endParaRPr lang="en-GB"/>
          </a:p>
        </p:txBody>
      </p:sp>
      <p:sp>
        <p:nvSpPr>
          <p:cNvPr id="5" name="Footer Placeholder 4"/>
          <p:cNvSpPr>
            <a:spLocks noGrp="1"/>
          </p:cNvSpPr>
          <p:nvPr>
            <p:ph type="ftr" sz="quarter" idx="11"/>
          </p:nvPr>
        </p:nvSpPr>
        <p:spPr>
          <a:xfrm>
            <a:off x="1453896" y="5212080"/>
            <a:ext cx="5907024" cy="228600"/>
          </a:xfrm>
        </p:spPr>
        <p:txBody>
          <a:bodyPr/>
          <a:lstStyle>
            <a:lvl1pPr algn="l">
              <a:defRPr>
                <a:solidFill>
                  <a:schemeClr val="tx2"/>
                </a:solidFill>
              </a:defRPr>
            </a:lvl1pPr>
          </a:lstStyle>
          <a:p>
            <a:endParaRPr lang="en-GB"/>
          </a:p>
        </p:txBody>
      </p:sp>
      <p:sp>
        <p:nvSpPr>
          <p:cNvPr id="6" name="Slide Number Placeholder 5"/>
          <p:cNvSpPr>
            <a:spLocks noGrp="1"/>
          </p:cNvSpPr>
          <p:nvPr>
            <p:ph type="sldNum" sz="quarter" idx="12"/>
          </p:nvPr>
        </p:nvSpPr>
        <p:spPr>
          <a:xfrm>
            <a:off x="8604504" y="5212080"/>
            <a:ext cx="2112264" cy="228600"/>
          </a:xfrm>
        </p:spPr>
        <p:txBody>
          <a:bodyPr/>
          <a:lstStyle>
            <a:lvl1pPr>
              <a:defRPr>
                <a:solidFill>
                  <a:schemeClr val="tx2"/>
                </a:solidFill>
              </a:defRPr>
            </a:lvl1pPr>
          </a:lstStyle>
          <a:p>
            <a:fld id="{0B9E5318-961E-4392-8CFC-AD8173FC1D55}" type="slidenum">
              <a:rPr lang="en-GB" smtClean="0"/>
              <a:t>‹#›</a:t>
            </a:fld>
            <a:endParaRPr lang="en-GB"/>
          </a:p>
        </p:txBody>
      </p:sp>
    </p:spTree>
    <p:extLst>
      <p:ext uri="{BB962C8B-B14F-4D97-AF65-F5344CB8AC3E}">
        <p14:creationId xmlns:p14="http://schemas.microsoft.com/office/powerpoint/2010/main" val="27753591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solidFill>
                  <a:schemeClr val="tx2"/>
                </a:solidFill>
              </a:defRPr>
            </a:lvl1pPr>
          </a:lstStyle>
          <a:p>
            <a:fld id="{80B3E74A-671A-49AB-839D-9458CA003E94}" type="datetimeFigureOut">
              <a:rPr lang="en-GB" smtClean="0"/>
              <a:t>14/09/2026</a:t>
            </a:fld>
            <a:endParaRPr lang="en-GB"/>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GB"/>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0B9E5318-961E-4392-8CFC-AD8173FC1D55}" type="slidenum">
              <a:rPr lang="en-GB" smtClean="0"/>
              <a:t>‹#›</a:t>
            </a:fld>
            <a:endParaRPr lang="en-GB"/>
          </a:p>
        </p:txBody>
      </p:sp>
    </p:spTree>
    <p:extLst>
      <p:ext uri="{BB962C8B-B14F-4D97-AF65-F5344CB8AC3E}">
        <p14:creationId xmlns:p14="http://schemas.microsoft.com/office/powerpoint/2010/main" val="1276683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800" b="0">
                <a:solidFill>
                  <a:schemeClr val="tx2"/>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800" b="0">
                <a:solidFill>
                  <a:schemeClr val="tx2"/>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a:defRPr>
                <a:solidFill>
                  <a:schemeClr val="tx2"/>
                </a:solidFill>
              </a:defRPr>
            </a:lvl1pPr>
          </a:lstStyle>
          <a:p>
            <a:fld id="{80B3E74A-671A-49AB-839D-9458CA003E94}" type="datetimeFigureOut">
              <a:rPr lang="en-GB" smtClean="0"/>
              <a:t>14/09/2026</a:t>
            </a:fld>
            <a:endParaRPr lang="en-GB"/>
          </a:p>
        </p:txBody>
      </p:sp>
      <p:sp>
        <p:nvSpPr>
          <p:cNvPr id="8" name="Footer Placeholder 7"/>
          <p:cNvSpPr>
            <a:spLocks noGrp="1"/>
          </p:cNvSpPr>
          <p:nvPr>
            <p:ph type="ftr" sz="quarter" idx="11"/>
          </p:nvPr>
        </p:nvSpPr>
        <p:spPr/>
        <p:txBody>
          <a:bodyPr/>
          <a:lstStyle>
            <a:lvl1pPr>
              <a:defRPr>
                <a:solidFill>
                  <a:schemeClr val="tx2"/>
                </a:solidFill>
              </a:defRPr>
            </a:lvl1pPr>
          </a:lstStyle>
          <a:p>
            <a:endParaRPr lang="en-GB"/>
          </a:p>
        </p:txBody>
      </p:sp>
      <p:sp>
        <p:nvSpPr>
          <p:cNvPr id="9" name="Slide Number Placeholder 8"/>
          <p:cNvSpPr>
            <a:spLocks noGrp="1"/>
          </p:cNvSpPr>
          <p:nvPr>
            <p:ph type="sldNum" sz="quarter" idx="12"/>
          </p:nvPr>
        </p:nvSpPr>
        <p:spPr/>
        <p:txBody>
          <a:bodyPr/>
          <a:lstStyle>
            <a:lvl1pPr>
              <a:defRPr>
                <a:solidFill>
                  <a:schemeClr val="tx2"/>
                </a:solidFill>
              </a:defRPr>
            </a:lvl1pPr>
          </a:lstStyle>
          <a:p>
            <a:fld id="{0B9E5318-961E-4392-8CFC-AD8173FC1D55}" type="slidenum">
              <a:rPr lang="en-GB" smtClean="0"/>
              <a:t>‹#›</a:t>
            </a:fld>
            <a:endParaRPr lang="en-GB"/>
          </a:p>
        </p:txBody>
      </p:sp>
    </p:spTree>
    <p:extLst>
      <p:ext uri="{BB962C8B-B14F-4D97-AF65-F5344CB8AC3E}">
        <p14:creationId xmlns:p14="http://schemas.microsoft.com/office/powerpoint/2010/main" val="441202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solidFill>
                  <a:schemeClr val="tx2"/>
                </a:solidFill>
              </a:defRPr>
            </a:lvl1pPr>
          </a:lstStyle>
          <a:p>
            <a:fld id="{80B3E74A-671A-49AB-839D-9458CA003E94}" type="datetimeFigureOut">
              <a:rPr lang="en-GB" smtClean="0"/>
              <a:t>14/09/2026</a:t>
            </a:fld>
            <a:endParaRPr lang="en-GB"/>
          </a:p>
        </p:txBody>
      </p:sp>
      <p:sp>
        <p:nvSpPr>
          <p:cNvPr id="4" name="Footer Placeholder 3"/>
          <p:cNvSpPr>
            <a:spLocks noGrp="1"/>
          </p:cNvSpPr>
          <p:nvPr>
            <p:ph type="ftr" sz="quarter" idx="11"/>
          </p:nvPr>
        </p:nvSpPr>
        <p:spPr/>
        <p:txBody>
          <a:bodyPr/>
          <a:lstStyle>
            <a:lvl1pPr>
              <a:defRPr>
                <a:solidFill>
                  <a:schemeClr val="tx2"/>
                </a:solidFill>
              </a:defRPr>
            </a:lvl1pPr>
          </a:lstStyle>
          <a:p>
            <a:endParaRPr lang="en-GB"/>
          </a:p>
        </p:txBody>
      </p:sp>
      <p:sp>
        <p:nvSpPr>
          <p:cNvPr id="5" name="Slide Number Placeholder 4"/>
          <p:cNvSpPr>
            <a:spLocks noGrp="1"/>
          </p:cNvSpPr>
          <p:nvPr>
            <p:ph type="sldNum" sz="quarter" idx="12"/>
          </p:nvPr>
        </p:nvSpPr>
        <p:spPr/>
        <p:txBody>
          <a:bodyPr/>
          <a:lstStyle>
            <a:lvl1pPr>
              <a:defRPr>
                <a:solidFill>
                  <a:schemeClr val="tx2"/>
                </a:solidFill>
              </a:defRPr>
            </a:lvl1pPr>
          </a:lstStyle>
          <a:p>
            <a:fld id="{0B9E5318-961E-4392-8CFC-AD8173FC1D55}" type="slidenum">
              <a:rPr lang="en-GB" smtClean="0"/>
              <a:t>‹#›</a:t>
            </a:fld>
            <a:endParaRPr lang="en-GB"/>
          </a:p>
        </p:txBody>
      </p:sp>
    </p:spTree>
    <p:extLst>
      <p:ext uri="{BB962C8B-B14F-4D97-AF65-F5344CB8AC3E}">
        <p14:creationId xmlns:p14="http://schemas.microsoft.com/office/powerpoint/2010/main" val="30046087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lstStyle>
          <a:p>
            <a:fld id="{80B3E74A-671A-49AB-839D-9458CA003E94}" type="datetimeFigureOut">
              <a:rPr lang="en-GB" smtClean="0"/>
              <a:t>14/09/2026</a:t>
            </a:fld>
            <a:endParaRPr lang="en-GB"/>
          </a:p>
        </p:txBody>
      </p:sp>
      <p:sp>
        <p:nvSpPr>
          <p:cNvPr id="3" name="Footer Placeholder 2"/>
          <p:cNvSpPr>
            <a:spLocks noGrp="1"/>
          </p:cNvSpPr>
          <p:nvPr>
            <p:ph type="ftr" sz="quarter" idx="11"/>
          </p:nvPr>
        </p:nvSpPr>
        <p:spPr/>
        <p:txBody>
          <a:bodyPr/>
          <a:lstStyle>
            <a:lvl1pPr>
              <a:defRPr>
                <a:solidFill>
                  <a:schemeClr val="tx2"/>
                </a:solidFill>
              </a:defRPr>
            </a:lvl1pPr>
          </a:lstStyle>
          <a:p>
            <a:endParaRPr lang="en-GB"/>
          </a:p>
        </p:txBody>
      </p:sp>
      <p:sp>
        <p:nvSpPr>
          <p:cNvPr id="4" name="Slide Number Placeholder 3"/>
          <p:cNvSpPr>
            <a:spLocks noGrp="1"/>
          </p:cNvSpPr>
          <p:nvPr>
            <p:ph type="sldNum" sz="quarter" idx="12"/>
          </p:nvPr>
        </p:nvSpPr>
        <p:spPr/>
        <p:txBody>
          <a:bodyPr/>
          <a:lstStyle>
            <a:lvl1pPr>
              <a:defRPr>
                <a:solidFill>
                  <a:schemeClr val="tx2"/>
                </a:solidFill>
              </a:defRPr>
            </a:lvl1pPr>
          </a:lstStyle>
          <a:p>
            <a:fld id="{0B9E5318-961E-4392-8CFC-AD8173FC1D55}" type="slidenum">
              <a:rPr lang="en-GB" smtClean="0"/>
              <a:t>‹#›</a:t>
            </a:fld>
            <a:endParaRPr lang="en-GB"/>
          </a:p>
        </p:txBody>
      </p:sp>
    </p:spTree>
    <p:extLst>
      <p:ext uri="{BB962C8B-B14F-4D97-AF65-F5344CB8AC3E}">
        <p14:creationId xmlns:p14="http://schemas.microsoft.com/office/powerpoint/2010/main" val="20078456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4" name="Rectangle 13"/>
          <p:cNvSpPr/>
          <p:nvPr/>
        </p:nvSpPr>
        <p:spPr>
          <a:xfrm>
            <a:off x="234693" y="237744"/>
            <a:ext cx="8633081" cy="6382512"/>
          </a:xfrm>
          <a:prstGeom prst="rect">
            <a:avLst/>
          </a:prstGeom>
          <a:solidFill>
            <a:schemeClr val="tx1"/>
          </a:solidFill>
          <a:ln w="6350" cap="flat" cmpd="sng" algn="ctr">
            <a:solidFill>
              <a:schemeClr val="tx1">
                <a:lumMod val="75000"/>
              </a:schemeClr>
            </a:solidFill>
            <a:prstDash val="solid"/>
          </a:ln>
          <a:effectLst>
            <a:softEdge rad="0"/>
          </a:effectLst>
        </p:spPr>
      </p:sp>
      <p:sp>
        <p:nvSpPr>
          <p:cNvPr id="16" name="Rectangle 15"/>
          <p:cNvSpPr/>
          <p:nvPr/>
        </p:nvSpPr>
        <p:spPr>
          <a:xfrm>
            <a:off x="371856" y="374904"/>
            <a:ext cx="8353044" cy="6108192"/>
          </a:xfrm>
          <a:prstGeom prst="rect">
            <a:avLst/>
          </a:prstGeom>
          <a:solidFill>
            <a:schemeClr val="bg2"/>
          </a:solidFill>
          <a:ln w="6350" cap="sq" cmpd="sng" algn="ctr">
            <a:noFill/>
            <a:prstDash val="solid"/>
            <a:miter lim="800000"/>
          </a:ln>
          <a:effectLst/>
        </p:spPr>
      </p:sp>
      <p:sp>
        <p:nvSpPr>
          <p:cNvPr id="15" name="Rectangle 14"/>
          <p:cNvSpPr/>
          <p:nvPr/>
        </p:nvSpPr>
        <p:spPr>
          <a:xfrm>
            <a:off x="9020386" y="237744"/>
            <a:ext cx="2926080" cy="63825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chemeClr val="bg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790575" y="704850"/>
            <a:ext cx="7562850" cy="51435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tx2"/>
                </a:solidFill>
              </a:defRPr>
            </a:lvl1pPr>
          </a:lstStyle>
          <a:p>
            <a:fld id="{80B3E74A-671A-49AB-839D-9458CA003E94}" type="datetimeFigureOut">
              <a:rPr lang="en-GB" smtClean="0"/>
              <a:t>14/09/2026</a:t>
            </a:fld>
            <a:endParaRPr lang="en-GB"/>
          </a:p>
        </p:txBody>
      </p:sp>
      <p:sp>
        <p:nvSpPr>
          <p:cNvPr id="6" name="Footer Placeholder 5"/>
          <p:cNvSpPr>
            <a:spLocks noGrp="1"/>
          </p:cNvSpPr>
          <p:nvPr>
            <p:ph type="ftr" sz="quarter" idx="11"/>
          </p:nvPr>
        </p:nvSpPr>
        <p:spPr>
          <a:xfrm>
            <a:off x="3439158" y="6214535"/>
            <a:ext cx="5184648" cy="256032"/>
          </a:xfrm>
        </p:spPr>
        <p:txBody>
          <a:bodyPr/>
          <a:lstStyle>
            <a:lvl1pPr algn="r">
              <a:defRPr>
                <a:solidFill>
                  <a:schemeClr val="tx2"/>
                </a:solidFill>
              </a:defRPr>
            </a:lvl1pPr>
          </a:lstStyle>
          <a:p>
            <a:endParaRPr lang="en-GB"/>
          </a:p>
        </p:txBody>
      </p:sp>
      <p:sp>
        <p:nvSpPr>
          <p:cNvPr id="7" name="Slide Number Placeholder 6"/>
          <p:cNvSpPr>
            <a:spLocks noGrp="1"/>
          </p:cNvSpPr>
          <p:nvPr>
            <p:ph type="sldNum" sz="quarter" idx="12"/>
          </p:nvPr>
        </p:nvSpPr>
        <p:spPr/>
        <p:txBody>
          <a:bodyPr/>
          <a:lstStyle>
            <a:lvl1pPr>
              <a:defRPr>
                <a:solidFill>
                  <a:schemeClr val="bg2"/>
                </a:solidFill>
              </a:defRPr>
            </a:lvl1pPr>
          </a:lstStyle>
          <a:p>
            <a:fld id="{0B9E5318-961E-4392-8CFC-AD8173FC1D55}" type="slidenum">
              <a:rPr lang="en-GB" smtClean="0"/>
              <a:t>‹#›</a:t>
            </a:fld>
            <a:endParaRPr lang="en-GB"/>
          </a:p>
        </p:txBody>
      </p:sp>
      <p:sp>
        <p:nvSpPr>
          <p:cNvPr id="11" name="Rectangle 10"/>
          <p:cNvSpPr/>
          <p:nvPr/>
        </p:nvSpPr>
        <p:spPr>
          <a:xfrm>
            <a:off x="9157546" y="374904"/>
            <a:ext cx="2651760" cy="6108192"/>
          </a:xfrm>
          <a:prstGeom prst="rect">
            <a:avLst/>
          </a:prstGeom>
          <a:noFill/>
          <a:ln w="6350" cap="sq">
            <a:solidFill>
              <a:schemeClr val="tx1">
                <a:lumMod val="65000"/>
                <a:lumOff val="3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2329818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tx1"/>
          </a:solidFill>
          <a:ln w="6350" cap="sq">
            <a:solidFill>
              <a:schemeClr val="tx1">
                <a:lumMod val="7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157546" y="374904"/>
            <a:ext cx="2651760" cy="6108192"/>
          </a:xfrm>
          <a:prstGeom prst="rect">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chemeClr val="tx1"/>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601076" cy="6382512"/>
          </a:xfrm>
          <a:solidFill>
            <a:srgbClr val="808080"/>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9050" dist="6350" dir="2700000" algn="tl" rotWithShape="0">
                    <a:prstClr val="black">
                      <a:alpha val="40000"/>
                    </a:prstClr>
                  </a:outerShdw>
                </a:effectLst>
              </a:defRPr>
            </a:lvl1pPr>
          </a:lstStyle>
          <a:p>
            <a:fld id="{80B3E74A-671A-49AB-839D-9458CA003E94}" type="datetimeFigureOut">
              <a:rPr lang="en-GB" smtClean="0"/>
              <a:t>14/09/2026</a:t>
            </a:fld>
            <a:endParaRPr lang="en-GB"/>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endParaRPr lang="en-GB"/>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0B9E5318-961E-4392-8CFC-AD8173FC1D55}" type="slidenum">
              <a:rPr lang="en-GB" smtClean="0"/>
              <a:t>‹#›</a:t>
            </a:fld>
            <a:endParaRPr lang="en-GB"/>
          </a:p>
        </p:txBody>
      </p:sp>
    </p:spTree>
    <p:extLst>
      <p:ext uri="{BB962C8B-B14F-4D97-AF65-F5344CB8AC3E}">
        <p14:creationId xmlns:p14="http://schemas.microsoft.com/office/powerpoint/2010/main" val="34337070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fld id="{80B3E74A-671A-49AB-839D-9458CA003E94}" type="datetimeFigureOut">
              <a:rPr lang="en-GB" smtClean="0"/>
              <a:t>14/09/2026</a:t>
            </a:fld>
            <a:endParaRPr lang="en-GB"/>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0B9E5318-961E-4392-8CFC-AD8173FC1D55}" type="slidenum">
              <a:rPr lang="en-GB" smtClean="0"/>
              <a:t>‹#›</a:t>
            </a:fld>
            <a:endParaRPr lang="en-GB"/>
          </a:p>
        </p:txBody>
      </p:sp>
    </p:spTree>
    <p:extLst>
      <p:ext uri="{BB962C8B-B14F-4D97-AF65-F5344CB8AC3E}">
        <p14:creationId xmlns:p14="http://schemas.microsoft.com/office/powerpoint/2010/main" val="14665072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fld id="{80B3E74A-671A-49AB-839D-9458CA003E94}" type="datetimeFigureOut">
              <a:rPr lang="en-GB" smtClean="0"/>
              <a:t>14/09/2026</a:t>
            </a:fld>
            <a:endParaRPr lang="en-GB"/>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0B9E5318-961E-4392-8CFC-AD8173FC1D55}" type="slidenum">
              <a:rPr lang="en-GB" smtClean="0"/>
              <a:t>‹#›</a:t>
            </a:fld>
            <a:endParaRPr lang="en-GB"/>
          </a:p>
        </p:txBody>
      </p:sp>
    </p:spTree>
    <p:extLst>
      <p:ext uri="{BB962C8B-B14F-4D97-AF65-F5344CB8AC3E}">
        <p14:creationId xmlns:p14="http://schemas.microsoft.com/office/powerpoint/2010/main" val="1770092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tx1"/>
          </a:solidFill>
          <a:ln w="6350" cap="flat" cmpd="sng" algn="ctr">
            <a:solidFill>
              <a:schemeClr val="tx1">
                <a:lumMod val="75000"/>
              </a:schemeClr>
            </a:solidFill>
            <a:prstDash val="solid"/>
          </a:ln>
          <a:effectLst>
            <a:softEdge rad="0"/>
          </a:effectLst>
        </p:spPr>
        <p:txBody>
          <a:bodyPr/>
          <a:lstStyle/>
          <a:p>
            <a:endParaRPr lang="en-GB"/>
          </a:p>
        </p:txBody>
      </p:sp>
      <p:sp>
        <p:nvSpPr>
          <p:cNvPr id="8" name="Rectangle 7"/>
          <p:cNvSpPr/>
          <p:nvPr/>
        </p:nvSpPr>
        <p:spPr>
          <a:xfrm>
            <a:off x="371856" y="374904"/>
            <a:ext cx="11448288" cy="6108192"/>
          </a:xfrm>
          <a:prstGeom prst="rect">
            <a:avLst/>
          </a:prstGeom>
          <a:solidFill>
            <a:schemeClr val="bg2"/>
          </a:solidFill>
          <a:ln w="6350" cap="sq" cmpd="sng" algn="ctr">
            <a:noFill/>
            <a:prstDash val="solid"/>
            <a:miter lim="800000"/>
          </a:ln>
          <a:effectLst/>
        </p:spPr>
        <p:txBody>
          <a:bodyPr/>
          <a:lstStyle/>
          <a:p>
            <a:endParaRPr lang="en-GB"/>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89464" y="6214535"/>
            <a:ext cx="2743200" cy="256032"/>
          </a:xfrm>
          <a:prstGeom prst="rect">
            <a:avLst/>
          </a:prstGeom>
        </p:spPr>
        <p:txBody>
          <a:bodyPr vert="horz" lIns="91440" tIns="45720" rIns="91440" bIns="45720" rtlCol="0" anchor="b"/>
          <a:lstStyle>
            <a:lvl1pPr algn="l">
              <a:defRPr sz="1000">
                <a:solidFill>
                  <a:schemeClr val="bg2"/>
                </a:solidFill>
              </a:defRPr>
            </a:lvl1pPr>
          </a:lstStyle>
          <a:p>
            <a:fld id="{80B3E74A-671A-49AB-839D-9458CA003E94}" type="datetimeFigureOut">
              <a:rPr lang="en-GB" smtClean="0"/>
              <a:t>14/09/2026</a:t>
            </a:fld>
            <a:endParaRPr lang="en-GB"/>
          </a:p>
        </p:txBody>
      </p:sp>
      <p:sp>
        <p:nvSpPr>
          <p:cNvPr id="5" name="Footer Placeholder 4"/>
          <p:cNvSpPr>
            <a:spLocks noGrp="1"/>
          </p:cNvSpPr>
          <p:nvPr>
            <p:ph type="ftr" sz="quarter" idx="3"/>
          </p:nvPr>
        </p:nvSpPr>
        <p:spPr>
          <a:xfrm>
            <a:off x="3489960" y="6214535"/>
            <a:ext cx="5212080" cy="256032"/>
          </a:xfrm>
          <a:prstGeom prst="rect">
            <a:avLst/>
          </a:prstGeom>
        </p:spPr>
        <p:txBody>
          <a:bodyPr vert="horz" lIns="91440" tIns="45720" rIns="91440" bIns="45720" rtlCol="0" anchor="b"/>
          <a:lstStyle>
            <a:lvl1pPr algn="ctr">
              <a:defRPr sz="1000">
                <a:solidFill>
                  <a:schemeClr val="bg2"/>
                </a:solidFill>
              </a:defRPr>
            </a:lvl1pPr>
          </a:lstStyle>
          <a:p>
            <a:endParaRPr lang="en-GB"/>
          </a:p>
        </p:txBody>
      </p:sp>
      <p:sp>
        <p:nvSpPr>
          <p:cNvPr id="6" name="Slide Number Placeholder 5"/>
          <p:cNvSpPr>
            <a:spLocks noGrp="1"/>
          </p:cNvSpPr>
          <p:nvPr>
            <p:ph type="sldNum" sz="quarter" idx="4"/>
          </p:nvPr>
        </p:nvSpPr>
        <p:spPr>
          <a:xfrm>
            <a:off x="10348535" y="6214535"/>
            <a:ext cx="1463040" cy="256032"/>
          </a:xfrm>
          <a:prstGeom prst="rect">
            <a:avLst/>
          </a:prstGeom>
        </p:spPr>
        <p:txBody>
          <a:bodyPr vert="horz" lIns="91440" tIns="45720" rIns="91440" bIns="45720" rtlCol="0" anchor="b"/>
          <a:lstStyle>
            <a:lvl1pPr algn="r">
              <a:defRPr sz="1000">
                <a:solidFill>
                  <a:schemeClr val="bg2"/>
                </a:solidFill>
              </a:defRPr>
            </a:lvl1pPr>
          </a:lstStyle>
          <a:p>
            <a:fld id="{0B9E5318-961E-4392-8CFC-AD8173FC1D55}" type="slidenum">
              <a:rPr lang="en-GB" smtClean="0"/>
              <a:t>‹#›</a:t>
            </a:fld>
            <a:endParaRPr lang="en-GB"/>
          </a:p>
        </p:txBody>
      </p:sp>
    </p:spTree>
    <p:extLst>
      <p:ext uri="{BB962C8B-B14F-4D97-AF65-F5344CB8AC3E}">
        <p14:creationId xmlns:p14="http://schemas.microsoft.com/office/powerpoint/2010/main" val="2661053135"/>
      </p:ext>
    </p:extLst>
  </p:cSld>
  <p:clrMap bg1="dk1" tx1="lt1" bg2="dk2"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914400" rtl="0" eaLnBrk="1" latinLnBrk="0" hangingPunct="1">
        <a:lnSpc>
          <a:spcPct val="90000"/>
        </a:lnSpc>
        <a:spcBef>
          <a:spcPct val="0"/>
        </a:spcBef>
        <a:buNone/>
        <a:defRPr lang="en-US" sz="4800" kern="1200" cap="none" spc="0" baseline="0" dirty="0">
          <a:solidFill>
            <a:schemeClr val="tx1"/>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2">
            <a:lumMod val="60000"/>
            <a:lumOff val="40000"/>
          </a:schemeClr>
        </a:buClr>
        <a:buFont typeface="Arial" pitchFamily="34"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2">
            <a:lumMod val="60000"/>
            <a:lumOff val="40000"/>
          </a:schemeClr>
        </a:buClr>
        <a:buFont typeface="Arial" pitchFamily="34"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bg1"/>
          </a:solidFill>
          <a:latin typeface="+mn-lt"/>
          <a:ea typeface="+mn-ea"/>
          <a:cs typeface="+mn-cs"/>
        </a:defRPr>
      </a:lvl6pPr>
      <a:lvl7pPr marL="1900000" indent="-22860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bg1"/>
          </a:solidFill>
          <a:latin typeface="+mn-lt"/>
          <a:ea typeface="+mn-ea"/>
          <a:cs typeface="+mn-cs"/>
        </a:defRPr>
      </a:lvl7pPr>
      <a:lvl8pPr marL="2200000" indent="-22860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bg1"/>
          </a:solidFill>
          <a:latin typeface="+mn-lt"/>
          <a:ea typeface="+mn-ea"/>
          <a:cs typeface="+mn-cs"/>
        </a:defRPr>
      </a:lvl8pPr>
      <a:lvl9pPr marL="2500000" indent="-22860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bg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bmp"/><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4C235-D4EC-D235-40A0-A6DB7A56DCF9}"/>
              </a:ext>
            </a:extLst>
          </p:cNvPr>
          <p:cNvSpPr>
            <a:spLocks noGrp="1"/>
          </p:cNvSpPr>
          <p:nvPr>
            <p:ph type="ctrTitle"/>
          </p:nvPr>
        </p:nvSpPr>
        <p:spPr/>
        <p:txBody>
          <a:bodyPr/>
          <a:lstStyle/>
          <a:p>
            <a:r>
              <a:rPr lang="en-GB" dirty="0"/>
              <a:t>Meet The teacher</a:t>
            </a:r>
          </a:p>
        </p:txBody>
      </p:sp>
      <p:sp>
        <p:nvSpPr>
          <p:cNvPr id="3" name="Subtitle 2">
            <a:extLst>
              <a:ext uri="{FF2B5EF4-FFF2-40B4-BE49-F238E27FC236}">
                <a16:creationId xmlns:a16="http://schemas.microsoft.com/office/drawing/2014/main" id="{977AE4B8-2A71-A837-1688-F424F55691E8}"/>
              </a:ext>
            </a:extLst>
          </p:cNvPr>
          <p:cNvSpPr>
            <a:spLocks noGrp="1"/>
          </p:cNvSpPr>
          <p:nvPr>
            <p:ph type="subTitle" idx="1"/>
          </p:nvPr>
        </p:nvSpPr>
        <p:spPr>
          <a:xfrm>
            <a:off x="1559444" y="2211578"/>
            <a:ext cx="9070848" cy="457201"/>
          </a:xfrm>
        </p:spPr>
        <p:txBody>
          <a:bodyPr>
            <a:normAutofit fontScale="92500" lnSpcReduction="10000"/>
          </a:bodyPr>
          <a:lstStyle/>
          <a:p>
            <a:r>
              <a:rPr lang="en-GB" sz="2800" b="1" dirty="0"/>
              <a:t>Welcome to</a:t>
            </a:r>
          </a:p>
        </p:txBody>
      </p:sp>
      <p:sp>
        <p:nvSpPr>
          <p:cNvPr id="4" name="Subtitle 2">
            <a:extLst>
              <a:ext uri="{FF2B5EF4-FFF2-40B4-BE49-F238E27FC236}">
                <a16:creationId xmlns:a16="http://schemas.microsoft.com/office/drawing/2014/main" id="{246F67DD-2CA9-739B-9797-DD8CE3D4EDE0}"/>
              </a:ext>
            </a:extLst>
          </p:cNvPr>
          <p:cNvSpPr txBox="1">
            <a:spLocks/>
          </p:cNvSpPr>
          <p:nvPr/>
        </p:nvSpPr>
        <p:spPr>
          <a:xfrm>
            <a:off x="1559446" y="1405462"/>
            <a:ext cx="9070848" cy="457201"/>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100000"/>
              </a:lnSpc>
              <a:spcBef>
                <a:spcPts val="0"/>
              </a:spcBef>
              <a:spcAft>
                <a:spcPts val="0"/>
              </a:spcAft>
              <a:buClr>
                <a:schemeClr val="tx2">
                  <a:lumMod val="60000"/>
                  <a:lumOff val="40000"/>
                </a:schemeClr>
              </a:buClr>
              <a:buFont typeface="Arial" pitchFamily="34" charset="0"/>
              <a:buNone/>
              <a:defRPr sz="1600" kern="1200" spc="80" baseline="0">
                <a:solidFill>
                  <a:schemeClr val="tx2"/>
                </a:solidFill>
                <a:latin typeface="+mn-lt"/>
                <a:ea typeface="+mn-ea"/>
                <a:cs typeface="+mn-cs"/>
              </a:defRPr>
            </a:lvl1pPr>
            <a:lvl2pPr marL="457200" indent="0" algn="ctr" defTabSz="914400" rtl="0" eaLnBrk="1" latinLnBrk="0" hangingPunct="1">
              <a:lnSpc>
                <a:spcPct val="100000"/>
              </a:lnSpc>
              <a:spcBef>
                <a:spcPts val="500"/>
              </a:spcBef>
              <a:buClr>
                <a:schemeClr val="tx2">
                  <a:lumMod val="60000"/>
                  <a:lumOff val="40000"/>
                </a:schemeClr>
              </a:buClr>
              <a:buFont typeface="Arial" pitchFamily="34" charset="0"/>
              <a:buNone/>
              <a:defRPr sz="1600" kern="1200">
                <a:solidFill>
                  <a:schemeClr val="tx1"/>
                </a:solidFill>
                <a:latin typeface="+mn-lt"/>
                <a:ea typeface="+mn-ea"/>
                <a:cs typeface="+mn-cs"/>
              </a:defRPr>
            </a:lvl2pPr>
            <a:lvl3pPr marL="914400" indent="0" algn="ctr" defTabSz="914400" rtl="0" eaLnBrk="1" latinLnBrk="0" hangingPunct="1">
              <a:lnSpc>
                <a:spcPct val="100000"/>
              </a:lnSpc>
              <a:spcBef>
                <a:spcPts val="500"/>
              </a:spcBef>
              <a:buClr>
                <a:schemeClr val="tx2">
                  <a:lumMod val="60000"/>
                  <a:lumOff val="40000"/>
                </a:schemeClr>
              </a:buClr>
              <a:buFont typeface="Arial" pitchFamily="34" charset="0"/>
              <a:buNone/>
              <a:defRPr sz="1600" kern="1200">
                <a:solidFill>
                  <a:schemeClr val="tx1"/>
                </a:solidFill>
                <a:latin typeface="+mn-lt"/>
                <a:ea typeface="+mn-ea"/>
                <a:cs typeface="+mn-cs"/>
              </a:defRPr>
            </a:lvl3pPr>
            <a:lvl4pPr marL="1371600" indent="0" algn="ctr" defTabSz="914400" rtl="0" eaLnBrk="1" latinLnBrk="0" hangingPunct="1">
              <a:lnSpc>
                <a:spcPct val="100000"/>
              </a:lnSpc>
              <a:spcBef>
                <a:spcPts val="500"/>
              </a:spcBef>
              <a:buClr>
                <a:schemeClr val="tx2">
                  <a:lumMod val="60000"/>
                  <a:lumOff val="40000"/>
                </a:schemeClr>
              </a:buClr>
              <a:buFont typeface="Arial" pitchFamily="34" charset="0"/>
              <a:buNone/>
              <a:defRPr sz="1600" kern="1200">
                <a:solidFill>
                  <a:schemeClr val="tx1"/>
                </a:solidFill>
                <a:latin typeface="+mn-lt"/>
                <a:ea typeface="+mn-ea"/>
                <a:cs typeface="+mn-cs"/>
              </a:defRPr>
            </a:lvl4pPr>
            <a:lvl5pPr marL="1828800" indent="0" algn="ctr" defTabSz="914400" rtl="0" eaLnBrk="1" latinLnBrk="0" hangingPunct="1">
              <a:lnSpc>
                <a:spcPct val="100000"/>
              </a:lnSpc>
              <a:spcBef>
                <a:spcPts val="500"/>
              </a:spcBef>
              <a:buClr>
                <a:schemeClr val="tx2">
                  <a:lumMod val="60000"/>
                  <a:lumOff val="40000"/>
                </a:schemeClr>
              </a:buClr>
              <a:buFont typeface="Arial" pitchFamily="34" charset="0"/>
              <a:buNone/>
              <a:defRPr sz="1600" kern="1200">
                <a:solidFill>
                  <a:schemeClr val="tx1"/>
                </a:solidFill>
                <a:latin typeface="+mn-lt"/>
                <a:ea typeface="+mn-ea"/>
                <a:cs typeface="+mn-cs"/>
              </a:defRPr>
            </a:lvl5pPr>
            <a:lvl6pPr marL="2286000" indent="0" algn="ctr" defTabSz="914400" rtl="0" eaLnBrk="1" latinLnBrk="0" hangingPunct="1">
              <a:lnSpc>
                <a:spcPct val="100000"/>
              </a:lnSpc>
              <a:spcBef>
                <a:spcPts val="500"/>
              </a:spcBef>
              <a:buClr>
                <a:schemeClr val="tx2">
                  <a:lumMod val="60000"/>
                  <a:lumOff val="40000"/>
                </a:schemeClr>
              </a:buClr>
              <a:buFont typeface="Arial" pitchFamily="34" charset="0"/>
              <a:buNone/>
              <a:defRPr sz="1600" kern="1200">
                <a:solidFill>
                  <a:schemeClr val="bg1"/>
                </a:solidFill>
                <a:latin typeface="+mn-lt"/>
                <a:ea typeface="+mn-ea"/>
                <a:cs typeface="+mn-cs"/>
              </a:defRPr>
            </a:lvl6pPr>
            <a:lvl7pPr marL="2743200" indent="0" algn="ctr" defTabSz="914400" rtl="0" eaLnBrk="1" latinLnBrk="0" hangingPunct="1">
              <a:lnSpc>
                <a:spcPct val="100000"/>
              </a:lnSpc>
              <a:spcBef>
                <a:spcPts val="500"/>
              </a:spcBef>
              <a:buClr>
                <a:schemeClr val="tx2">
                  <a:lumMod val="60000"/>
                  <a:lumOff val="40000"/>
                </a:schemeClr>
              </a:buClr>
              <a:buFont typeface="Arial" pitchFamily="34" charset="0"/>
              <a:buNone/>
              <a:defRPr sz="1600" kern="1200">
                <a:solidFill>
                  <a:schemeClr val="bg1"/>
                </a:solidFill>
                <a:latin typeface="+mn-lt"/>
                <a:ea typeface="+mn-ea"/>
                <a:cs typeface="+mn-cs"/>
              </a:defRPr>
            </a:lvl7pPr>
            <a:lvl8pPr marL="3200400" indent="0" algn="ctr" defTabSz="914400" rtl="0" eaLnBrk="1" latinLnBrk="0" hangingPunct="1">
              <a:lnSpc>
                <a:spcPct val="100000"/>
              </a:lnSpc>
              <a:spcBef>
                <a:spcPts val="500"/>
              </a:spcBef>
              <a:buClr>
                <a:schemeClr val="tx2">
                  <a:lumMod val="60000"/>
                  <a:lumOff val="40000"/>
                </a:schemeClr>
              </a:buClr>
              <a:buFont typeface="Arial" pitchFamily="34" charset="0"/>
              <a:buNone/>
              <a:defRPr sz="1600" kern="1200">
                <a:solidFill>
                  <a:schemeClr val="bg1"/>
                </a:solidFill>
                <a:latin typeface="+mn-lt"/>
                <a:ea typeface="+mn-ea"/>
                <a:cs typeface="+mn-cs"/>
              </a:defRPr>
            </a:lvl8pPr>
            <a:lvl9pPr marL="3657600" indent="0" algn="ctr" defTabSz="914400" rtl="0" eaLnBrk="1" latinLnBrk="0" hangingPunct="1">
              <a:lnSpc>
                <a:spcPct val="100000"/>
              </a:lnSpc>
              <a:spcBef>
                <a:spcPts val="500"/>
              </a:spcBef>
              <a:buClr>
                <a:schemeClr val="tx2">
                  <a:lumMod val="60000"/>
                  <a:lumOff val="40000"/>
                </a:schemeClr>
              </a:buClr>
              <a:buFont typeface="Arial" pitchFamily="34" charset="0"/>
              <a:buNone/>
              <a:defRPr sz="1600" kern="1200">
                <a:solidFill>
                  <a:schemeClr val="bg1"/>
                </a:solidFill>
                <a:latin typeface="+mn-lt"/>
                <a:ea typeface="+mn-ea"/>
                <a:cs typeface="+mn-cs"/>
              </a:defRPr>
            </a:lvl9pPr>
          </a:lstStyle>
          <a:p>
            <a:r>
              <a:rPr lang="en-GB" sz="2800" b="1"/>
              <a:t>YEAR 5</a:t>
            </a:r>
            <a:endParaRPr lang="en-GB" sz="2800" b="1" dirty="0"/>
          </a:p>
        </p:txBody>
      </p:sp>
    </p:spTree>
    <p:extLst>
      <p:ext uri="{BB962C8B-B14F-4D97-AF65-F5344CB8AC3E}">
        <p14:creationId xmlns:p14="http://schemas.microsoft.com/office/powerpoint/2010/main" val="34262358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009E310-C7C2-4F23-B466-4417C8ED3B9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Rectangle 9">
            <a:extLst>
              <a:ext uri="{FF2B5EF4-FFF2-40B4-BE49-F238E27FC236}">
                <a16:creationId xmlns:a16="http://schemas.microsoft.com/office/drawing/2014/main" id="{23FB29C5-9E32-4F49-A689-B10EE31E5B3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blipFill dpi="0" rotWithShape="1">
            <a:blip r:embed="rId2">
              <a:alphaModFix amt="45000"/>
              <a:duotone>
                <a:schemeClr val="accent2">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2" name="Rectangle 11">
            <a:extLst>
              <a:ext uri="{FF2B5EF4-FFF2-40B4-BE49-F238E27FC236}">
                <a16:creationId xmlns:a16="http://schemas.microsoft.com/office/drawing/2014/main" id="{A4C31FF5-F97E-4082-BFC5-A880DB9F3F0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1150" y="457200"/>
            <a:ext cx="8533646" cy="5943603"/>
          </a:xfrm>
          <a:prstGeom prst="rect">
            <a:avLst/>
          </a:prstGeom>
          <a:solidFill>
            <a:schemeClr val="tx1"/>
          </a:solidFill>
          <a:ln w="6350" cap="flat" cmpd="sng" algn="ctr">
            <a:solidFill>
              <a:schemeClr val="tx1">
                <a:lumMod val="65000"/>
                <a:lumOff val="35000"/>
              </a:schemeClr>
            </a:solidFill>
            <a:prstDash val="solid"/>
          </a:ln>
          <a:effectLst>
            <a:outerShdw blurRad="63500" algn="ctr" rotWithShape="0">
              <a:prstClr val="black">
                <a:alpha val="40000"/>
              </a:prstClr>
            </a:outerShdw>
            <a:softEdge rad="0"/>
          </a:effectLst>
        </p:spPr>
        <p:txBody>
          <a:bodyPr/>
          <a:lstStyle/>
          <a:p>
            <a:endParaRPr lang="en-GB"/>
          </a:p>
        </p:txBody>
      </p:sp>
      <p:sp>
        <p:nvSpPr>
          <p:cNvPr id="14" name="Rectangle 13">
            <a:extLst>
              <a:ext uri="{FF2B5EF4-FFF2-40B4-BE49-F238E27FC236}">
                <a16:creationId xmlns:a16="http://schemas.microsoft.com/office/drawing/2014/main" id="{6015B4CE-42DE-4E9B-B800-B5B8142E6FC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2467" y="621793"/>
            <a:ext cx="8198780" cy="5614416"/>
          </a:xfrm>
          <a:prstGeom prst="rect">
            <a:avLst/>
          </a:prstGeom>
          <a:solidFill>
            <a:schemeClr val="bg2"/>
          </a:solidFill>
          <a:ln w="9525" cap="sq" cmpd="sng" algn="ctr">
            <a:noFill/>
            <a:prstDash val="solid"/>
            <a:miter lim="800000"/>
          </a:ln>
          <a:effectLst/>
        </p:spPr>
        <p:txBody>
          <a:bodyPr/>
          <a:lstStyle/>
          <a:p>
            <a:endParaRPr lang="en-GB"/>
          </a:p>
        </p:txBody>
      </p:sp>
      <p:sp>
        <p:nvSpPr>
          <p:cNvPr id="2" name="Title 1">
            <a:extLst>
              <a:ext uri="{FF2B5EF4-FFF2-40B4-BE49-F238E27FC236}">
                <a16:creationId xmlns:a16="http://schemas.microsoft.com/office/drawing/2014/main" id="{44B6E97E-228F-D837-74A2-87953A4B06C7}"/>
              </a:ext>
            </a:extLst>
          </p:cNvPr>
          <p:cNvSpPr>
            <a:spLocks noGrp="1"/>
          </p:cNvSpPr>
          <p:nvPr>
            <p:ph type="title"/>
          </p:nvPr>
        </p:nvSpPr>
        <p:spPr>
          <a:xfrm>
            <a:off x="3844616" y="881210"/>
            <a:ext cx="7417925" cy="1517035"/>
          </a:xfrm>
        </p:spPr>
        <p:txBody>
          <a:bodyPr>
            <a:normAutofit/>
          </a:bodyPr>
          <a:lstStyle/>
          <a:p>
            <a:r>
              <a:rPr lang="en-GB" dirty="0">
                <a:solidFill>
                  <a:schemeClr val="tx1">
                    <a:lumMod val="75000"/>
                    <a:lumOff val="25000"/>
                  </a:schemeClr>
                </a:solidFill>
              </a:rPr>
              <a:t>Welcome to Year 5</a:t>
            </a:r>
          </a:p>
        </p:txBody>
      </p:sp>
      <p:sp>
        <p:nvSpPr>
          <p:cNvPr id="3" name="Content Placeholder 2">
            <a:extLst>
              <a:ext uri="{FF2B5EF4-FFF2-40B4-BE49-F238E27FC236}">
                <a16:creationId xmlns:a16="http://schemas.microsoft.com/office/drawing/2014/main" id="{FF0AA42B-363F-8D74-1695-04A9E2C15EB4}"/>
              </a:ext>
            </a:extLst>
          </p:cNvPr>
          <p:cNvSpPr>
            <a:spLocks noGrp="1"/>
          </p:cNvSpPr>
          <p:nvPr>
            <p:ph idx="1"/>
          </p:nvPr>
        </p:nvSpPr>
        <p:spPr>
          <a:xfrm>
            <a:off x="3844616" y="2398246"/>
            <a:ext cx="7245103" cy="3360372"/>
          </a:xfrm>
        </p:spPr>
        <p:txBody>
          <a:bodyPr>
            <a:normAutofit fontScale="92500" lnSpcReduction="10000"/>
          </a:bodyPr>
          <a:lstStyle/>
          <a:p>
            <a:pPr marL="0" indent="0">
              <a:buNone/>
            </a:pPr>
            <a:r>
              <a:rPr lang="en-GB" sz="2000" dirty="0">
                <a:solidFill>
                  <a:schemeClr val="tx1">
                    <a:lumMod val="75000"/>
                    <a:lumOff val="25000"/>
                  </a:schemeClr>
                </a:solidFill>
              </a:rPr>
              <a:t>Mrs Griffiths- Mondays and Tuesdays</a:t>
            </a:r>
          </a:p>
          <a:p>
            <a:pPr marL="0" indent="0">
              <a:buNone/>
            </a:pPr>
            <a:endParaRPr lang="en-GB" sz="2000" dirty="0">
              <a:solidFill>
                <a:schemeClr val="tx1">
                  <a:lumMod val="75000"/>
                  <a:lumOff val="25000"/>
                </a:schemeClr>
              </a:solidFill>
            </a:endParaRPr>
          </a:p>
          <a:p>
            <a:pPr marL="0" indent="0">
              <a:buNone/>
            </a:pPr>
            <a:r>
              <a:rPr lang="en-GB" sz="2000" dirty="0">
                <a:solidFill>
                  <a:schemeClr val="tx1">
                    <a:lumMod val="75000"/>
                    <a:lumOff val="25000"/>
                  </a:schemeClr>
                </a:solidFill>
              </a:rPr>
              <a:t>Mrs </a:t>
            </a:r>
            <a:r>
              <a:rPr lang="en-GB" sz="2000" dirty="0" err="1">
                <a:solidFill>
                  <a:schemeClr val="tx1">
                    <a:lumMod val="75000"/>
                    <a:lumOff val="25000"/>
                  </a:schemeClr>
                </a:solidFill>
              </a:rPr>
              <a:t>Varndall</a:t>
            </a:r>
            <a:r>
              <a:rPr lang="en-GB" sz="2000" dirty="0">
                <a:solidFill>
                  <a:schemeClr val="tx1">
                    <a:lumMod val="75000"/>
                    <a:lumOff val="25000"/>
                  </a:schemeClr>
                </a:solidFill>
              </a:rPr>
              <a:t>- Wednesdays, Thursdays and Fridays</a:t>
            </a:r>
          </a:p>
          <a:p>
            <a:pPr marL="0" indent="0">
              <a:buNone/>
            </a:pPr>
            <a:endParaRPr lang="en-GB" sz="2000" dirty="0">
              <a:solidFill>
                <a:schemeClr val="tx1">
                  <a:lumMod val="75000"/>
                  <a:lumOff val="25000"/>
                </a:schemeClr>
              </a:solidFill>
            </a:endParaRPr>
          </a:p>
          <a:p>
            <a:pPr marL="0" indent="0">
              <a:buNone/>
            </a:pPr>
            <a:r>
              <a:rPr lang="en-GB" sz="2000" dirty="0">
                <a:solidFill>
                  <a:schemeClr val="tx1">
                    <a:lumMod val="75000"/>
                    <a:lumOff val="25000"/>
                  </a:schemeClr>
                </a:solidFill>
              </a:rPr>
              <a:t>Other support in class- Mrs Howie and Mrs Holden</a:t>
            </a:r>
          </a:p>
          <a:p>
            <a:pPr marL="0" indent="0">
              <a:buNone/>
            </a:pPr>
            <a:endParaRPr lang="en-GB" sz="2000" dirty="0">
              <a:solidFill>
                <a:schemeClr val="tx1">
                  <a:lumMod val="75000"/>
                  <a:lumOff val="25000"/>
                </a:schemeClr>
              </a:solidFill>
            </a:endParaRPr>
          </a:p>
          <a:p>
            <a:pPr marL="0" indent="0">
              <a:buNone/>
            </a:pPr>
            <a:r>
              <a:rPr lang="en-GB" sz="2000" i="1" dirty="0">
                <a:solidFill>
                  <a:schemeClr val="tx1">
                    <a:lumMod val="75000"/>
                    <a:lumOff val="25000"/>
                  </a:schemeClr>
                </a:solidFill>
              </a:rPr>
              <a:t>Please contact us via the office email, by popping into the office or catching us at the end of the day to arrange a meeting</a:t>
            </a:r>
          </a:p>
        </p:txBody>
      </p:sp>
    </p:spTree>
    <p:extLst>
      <p:ext uri="{BB962C8B-B14F-4D97-AF65-F5344CB8AC3E}">
        <p14:creationId xmlns:p14="http://schemas.microsoft.com/office/powerpoint/2010/main" val="759183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009E310-C7C2-4F23-B466-4417C8ED3B9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Rectangle 9">
            <a:extLst>
              <a:ext uri="{FF2B5EF4-FFF2-40B4-BE49-F238E27FC236}">
                <a16:creationId xmlns:a16="http://schemas.microsoft.com/office/drawing/2014/main" id="{23FB29C5-9E32-4F49-A689-B10EE31E5B3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blipFill dpi="0" rotWithShape="1">
            <a:blip r:embed="rId2">
              <a:alphaModFix amt="45000"/>
              <a:duotone>
                <a:schemeClr val="accent2">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2" name="Rectangle 11">
            <a:extLst>
              <a:ext uri="{FF2B5EF4-FFF2-40B4-BE49-F238E27FC236}">
                <a16:creationId xmlns:a16="http://schemas.microsoft.com/office/drawing/2014/main" id="{A4C31FF5-F97E-4082-BFC5-A880DB9F3F0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1150" y="457200"/>
            <a:ext cx="8533646" cy="5943603"/>
          </a:xfrm>
          <a:prstGeom prst="rect">
            <a:avLst/>
          </a:prstGeom>
          <a:solidFill>
            <a:schemeClr val="tx1"/>
          </a:solidFill>
          <a:ln w="6350" cap="flat" cmpd="sng" algn="ctr">
            <a:solidFill>
              <a:schemeClr val="tx1">
                <a:lumMod val="65000"/>
                <a:lumOff val="35000"/>
              </a:schemeClr>
            </a:solidFill>
            <a:prstDash val="solid"/>
          </a:ln>
          <a:effectLst>
            <a:outerShdw blurRad="63500" algn="ctr" rotWithShape="0">
              <a:prstClr val="black">
                <a:alpha val="40000"/>
              </a:prstClr>
            </a:outerShdw>
            <a:softEdge rad="0"/>
          </a:effectLst>
        </p:spPr>
        <p:txBody>
          <a:bodyPr/>
          <a:lstStyle/>
          <a:p>
            <a:endParaRPr lang="en-GB"/>
          </a:p>
        </p:txBody>
      </p:sp>
      <p:sp>
        <p:nvSpPr>
          <p:cNvPr id="14" name="Rectangle 13">
            <a:extLst>
              <a:ext uri="{FF2B5EF4-FFF2-40B4-BE49-F238E27FC236}">
                <a16:creationId xmlns:a16="http://schemas.microsoft.com/office/drawing/2014/main" id="{6015B4CE-42DE-4E9B-B800-B5B8142E6FC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2467" y="621793"/>
            <a:ext cx="8198780" cy="5614416"/>
          </a:xfrm>
          <a:prstGeom prst="rect">
            <a:avLst/>
          </a:prstGeom>
          <a:solidFill>
            <a:schemeClr val="bg2"/>
          </a:solidFill>
          <a:ln w="9525" cap="sq" cmpd="sng" algn="ctr">
            <a:noFill/>
            <a:prstDash val="solid"/>
            <a:miter lim="800000"/>
          </a:ln>
          <a:effectLst/>
        </p:spPr>
        <p:txBody>
          <a:bodyPr/>
          <a:lstStyle/>
          <a:p>
            <a:endParaRPr lang="en-GB"/>
          </a:p>
        </p:txBody>
      </p:sp>
      <p:sp>
        <p:nvSpPr>
          <p:cNvPr id="2" name="Title 1">
            <a:extLst>
              <a:ext uri="{FF2B5EF4-FFF2-40B4-BE49-F238E27FC236}">
                <a16:creationId xmlns:a16="http://schemas.microsoft.com/office/drawing/2014/main" id="{63303C7D-4FAC-BEFC-788F-279007443448}"/>
              </a:ext>
            </a:extLst>
          </p:cNvPr>
          <p:cNvSpPr>
            <a:spLocks noGrp="1"/>
          </p:cNvSpPr>
          <p:nvPr>
            <p:ph type="title"/>
          </p:nvPr>
        </p:nvSpPr>
        <p:spPr>
          <a:xfrm>
            <a:off x="3844616" y="881210"/>
            <a:ext cx="7417925" cy="1517035"/>
          </a:xfrm>
        </p:spPr>
        <p:txBody>
          <a:bodyPr>
            <a:normAutofit/>
          </a:bodyPr>
          <a:lstStyle/>
          <a:p>
            <a:r>
              <a:rPr lang="en-GB">
                <a:solidFill>
                  <a:schemeClr val="tx1">
                    <a:lumMod val="75000"/>
                    <a:lumOff val="25000"/>
                  </a:schemeClr>
                </a:solidFill>
              </a:rPr>
              <a:t>Well-being</a:t>
            </a:r>
          </a:p>
        </p:txBody>
      </p:sp>
      <p:sp>
        <p:nvSpPr>
          <p:cNvPr id="3" name="Content Placeholder 2">
            <a:extLst>
              <a:ext uri="{FF2B5EF4-FFF2-40B4-BE49-F238E27FC236}">
                <a16:creationId xmlns:a16="http://schemas.microsoft.com/office/drawing/2014/main" id="{46BBC12C-4477-83E2-9360-095D43603439}"/>
              </a:ext>
            </a:extLst>
          </p:cNvPr>
          <p:cNvSpPr>
            <a:spLocks noGrp="1"/>
          </p:cNvSpPr>
          <p:nvPr>
            <p:ph idx="1"/>
          </p:nvPr>
        </p:nvSpPr>
        <p:spPr>
          <a:xfrm>
            <a:off x="3845421" y="2242632"/>
            <a:ext cx="7245103" cy="3131777"/>
          </a:xfrm>
        </p:spPr>
        <p:txBody>
          <a:bodyPr>
            <a:normAutofit fontScale="92500"/>
          </a:bodyPr>
          <a:lstStyle/>
          <a:p>
            <a:pPr marL="0" indent="0">
              <a:lnSpc>
                <a:spcPct val="90000"/>
              </a:lnSpc>
              <a:buNone/>
            </a:pPr>
            <a:r>
              <a:rPr lang="en-GB" sz="1700" dirty="0">
                <a:solidFill>
                  <a:schemeClr val="tx1">
                    <a:lumMod val="75000"/>
                    <a:lumOff val="25000"/>
                  </a:schemeClr>
                </a:solidFill>
              </a:rPr>
              <a:t>As the children settle into the routine of school life again after the long summer break, our priority is to ensure the children are feeling happy and settled.</a:t>
            </a:r>
          </a:p>
          <a:p>
            <a:pPr>
              <a:lnSpc>
                <a:spcPct val="90000"/>
              </a:lnSpc>
            </a:pPr>
            <a:endParaRPr lang="en-GB" sz="1700" dirty="0">
              <a:solidFill>
                <a:schemeClr val="tx1">
                  <a:lumMod val="75000"/>
                  <a:lumOff val="25000"/>
                </a:schemeClr>
              </a:solidFill>
            </a:endParaRPr>
          </a:p>
          <a:p>
            <a:pPr marL="0" indent="0">
              <a:lnSpc>
                <a:spcPct val="90000"/>
              </a:lnSpc>
              <a:buNone/>
            </a:pPr>
            <a:r>
              <a:rPr lang="en-GB" sz="1700" dirty="0">
                <a:solidFill>
                  <a:schemeClr val="tx1">
                    <a:lumMod val="75000"/>
                    <a:lumOff val="25000"/>
                  </a:schemeClr>
                </a:solidFill>
              </a:rPr>
              <a:t>We provide lots of opportunities to connect by sharing home news, celebrating achievements, discussing any worries and thinking about the positives we can find from each day.</a:t>
            </a:r>
          </a:p>
          <a:p>
            <a:pPr marL="0" indent="0">
              <a:lnSpc>
                <a:spcPct val="90000"/>
              </a:lnSpc>
              <a:buNone/>
            </a:pPr>
            <a:r>
              <a:rPr lang="en-GB" sz="1700" dirty="0">
                <a:solidFill>
                  <a:schemeClr val="tx1">
                    <a:lumMod val="75000"/>
                    <a:lumOff val="25000"/>
                  </a:schemeClr>
                </a:solidFill>
              </a:rPr>
              <a:t>(Ask your child about Peanut!)</a:t>
            </a:r>
          </a:p>
          <a:p>
            <a:pPr marL="0" indent="0">
              <a:lnSpc>
                <a:spcPct val="90000"/>
              </a:lnSpc>
              <a:buNone/>
            </a:pPr>
            <a:endParaRPr lang="en-GB" sz="1700" dirty="0">
              <a:solidFill>
                <a:schemeClr val="tx1">
                  <a:lumMod val="75000"/>
                  <a:lumOff val="25000"/>
                </a:schemeClr>
              </a:solidFill>
            </a:endParaRPr>
          </a:p>
          <a:p>
            <a:pPr marL="0" indent="0">
              <a:lnSpc>
                <a:spcPct val="90000"/>
              </a:lnSpc>
              <a:buNone/>
            </a:pPr>
            <a:r>
              <a:rPr lang="en-GB" sz="1700" dirty="0">
                <a:solidFill>
                  <a:schemeClr val="tx1">
                    <a:lumMod val="75000"/>
                    <a:lumOff val="25000"/>
                  </a:schemeClr>
                </a:solidFill>
              </a:rPr>
              <a:t>Our daily routine includes opportunities to share prayer-time together in collective worship, as well as lunch and </a:t>
            </a:r>
            <a:r>
              <a:rPr lang="en-GB" sz="1700" dirty="0" smtClean="0">
                <a:solidFill>
                  <a:schemeClr val="tx1">
                    <a:lumMod val="75000"/>
                    <a:lumOff val="25000"/>
                  </a:schemeClr>
                </a:solidFill>
              </a:rPr>
              <a:t>home-time prayers.</a:t>
            </a:r>
            <a:endParaRPr lang="en-GB" sz="1700" dirty="0">
              <a:solidFill>
                <a:schemeClr val="tx1">
                  <a:lumMod val="75000"/>
                  <a:lumOff val="25000"/>
                </a:schemeClr>
              </a:solidFill>
            </a:endParaRPr>
          </a:p>
        </p:txBody>
      </p:sp>
    </p:spTree>
    <p:extLst>
      <p:ext uri="{BB962C8B-B14F-4D97-AF65-F5344CB8AC3E}">
        <p14:creationId xmlns:p14="http://schemas.microsoft.com/office/powerpoint/2010/main" val="15246659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009E310-C7C2-4F23-B466-4417C8ED3B9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Rectangle 9">
            <a:extLst>
              <a:ext uri="{FF2B5EF4-FFF2-40B4-BE49-F238E27FC236}">
                <a16:creationId xmlns:a16="http://schemas.microsoft.com/office/drawing/2014/main" id="{23FB29C5-9E32-4F49-A689-B10EE31E5B3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blipFill dpi="0" rotWithShape="1">
            <a:blip r:embed="rId2">
              <a:alphaModFix amt="45000"/>
              <a:duotone>
                <a:schemeClr val="accent2">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2" name="Rectangle 11">
            <a:extLst>
              <a:ext uri="{FF2B5EF4-FFF2-40B4-BE49-F238E27FC236}">
                <a16:creationId xmlns:a16="http://schemas.microsoft.com/office/drawing/2014/main" id="{A4C31FF5-F97E-4082-BFC5-A880DB9F3F0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1150" y="457200"/>
            <a:ext cx="8533646" cy="5943603"/>
          </a:xfrm>
          <a:prstGeom prst="rect">
            <a:avLst/>
          </a:prstGeom>
          <a:solidFill>
            <a:schemeClr val="tx1"/>
          </a:solidFill>
          <a:ln w="6350" cap="flat" cmpd="sng" algn="ctr">
            <a:solidFill>
              <a:schemeClr val="tx1">
                <a:lumMod val="65000"/>
                <a:lumOff val="35000"/>
              </a:schemeClr>
            </a:solidFill>
            <a:prstDash val="solid"/>
          </a:ln>
          <a:effectLst>
            <a:outerShdw blurRad="63500" algn="ctr" rotWithShape="0">
              <a:prstClr val="black">
                <a:alpha val="40000"/>
              </a:prstClr>
            </a:outerShdw>
            <a:softEdge rad="0"/>
          </a:effectLst>
        </p:spPr>
        <p:txBody>
          <a:bodyPr/>
          <a:lstStyle/>
          <a:p>
            <a:endParaRPr lang="en-GB"/>
          </a:p>
        </p:txBody>
      </p:sp>
      <p:sp>
        <p:nvSpPr>
          <p:cNvPr id="14" name="Rectangle 13">
            <a:extLst>
              <a:ext uri="{FF2B5EF4-FFF2-40B4-BE49-F238E27FC236}">
                <a16:creationId xmlns:a16="http://schemas.microsoft.com/office/drawing/2014/main" id="{6015B4CE-42DE-4E9B-B800-B5B8142E6FC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2467" y="621793"/>
            <a:ext cx="8198780" cy="5614416"/>
          </a:xfrm>
          <a:prstGeom prst="rect">
            <a:avLst/>
          </a:prstGeom>
          <a:solidFill>
            <a:schemeClr val="bg2"/>
          </a:solidFill>
          <a:ln w="9525" cap="sq" cmpd="sng" algn="ctr">
            <a:noFill/>
            <a:prstDash val="solid"/>
            <a:miter lim="800000"/>
          </a:ln>
          <a:effectLst/>
        </p:spPr>
        <p:txBody>
          <a:bodyPr/>
          <a:lstStyle/>
          <a:p>
            <a:endParaRPr lang="en-GB"/>
          </a:p>
        </p:txBody>
      </p:sp>
      <p:sp>
        <p:nvSpPr>
          <p:cNvPr id="2" name="Title 1">
            <a:extLst>
              <a:ext uri="{FF2B5EF4-FFF2-40B4-BE49-F238E27FC236}">
                <a16:creationId xmlns:a16="http://schemas.microsoft.com/office/drawing/2014/main" id="{C2947A5A-6CF6-7AA8-85B5-DF975B79AEE6}"/>
              </a:ext>
            </a:extLst>
          </p:cNvPr>
          <p:cNvSpPr>
            <a:spLocks noGrp="1"/>
          </p:cNvSpPr>
          <p:nvPr>
            <p:ph type="title"/>
          </p:nvPr>
        </p:nvSpPr>
        <p:spPr>
          <a:xfrm>
            <a:off x="3844616" y="881210"/>
            <a:ext cx="7417925" cy="1517035"/>
          </a:xfrm>
        </p:spPr>
        <p:txBody>
          <a:bodyPr>
            <a:normAutofit/>
          </a:bodyPr>
          <a:lstStyle/>
          <a:p>
            <a:r>
              <a:rPr lang="en-GB">
                <a:solidFill>
                  <a:schemeClr val="tx1">
                    <a:lumMod val="75000"/>
                    <a:lumOff val="25000"/>
                  </a:schemeClr>
                </a:solidFill>
              </a:rPr>
              <a:t>Daily routine</a:t>
            </a:r>
          </a:p>
        </p:txBody>
      </p:sp>
      <p:sp>
        <p:nvSpPr>
          <p:cNvPr id="3" name="Content Placeholder 2">
            <a:extLst>
              <a:ext uri="{FF2B5EF4-FFF2-40B4-BE49-F238E27FC236}">
                <a16:creationId xmlns:a16="http://schemas.microsoft.com/office/drawing/2014/main" id="{369DB11B-5A4E-9B41-1905-D64AC08259BA}"/>
              </a:ext>
            </a:extLst>
          </p:cNvPr>
          <p:cNvSpPr>
            <a:spLocks noGrp="1"/>
          </p:cNvSpPr>
          <p:nvPr>
            <p:ph idx="1"/>
          </p:nvPr>
        </p:nvSpPr>
        <p:spPr>
          <a:xfrm>
            <a:off x="3844616" y="2626840"/>
            <a:ext cx="7245103" cy="3131777"/>
          </a:xfrm>
        </p:spPr>
        <p:txBody>
          <a:bodyPr>
            <a:normAutofit fontScale="92500" lnSpcReduction="10000"/>
          </a:bodyPr>
          <a:lstStyle/>
          <a:p>
            <a:r>
              <a:rPr lang="en-GB" sz="2400" dirty="0">
                <a:solidFill>
                  <a:schemeClr val="tx1">
                    <a:lumMod val="75000"/>
                    <a:lumOff val="25000"/>
                  </a:schemeClr>
                </a:solidFill>
              </a:rPr>
              <a:t>School </a:t>
            </a:r>
            <a:r>
              <a:rPr lang="en-GB" sz="2400" dirty="0" smtClean="0">
                <a:solidFill>
                  <a:schemeClr val="tx1">
                    <a:lumMod val="75000"/>
                    <a:lumOff val="25000"/>
                  </a:schemeClr>
                </a:solidFill>
              </a:rPr>
              <a:t>doors open </a:t>
            </a:r>
            <a:r>
              <a:rPr lang="en-GB" sz="2400" dirty="0">
                <a:solidFill>
                  <a:schemeClr val="tx1">
                    <a:lumMod val="75000"/>
                    <a:lumOff val="25000"/>
                  </a:schemeClr>
                </a:solidFill>
              </a:rPr>
              <a:t>8:40am </a:t>
            </a:r>
          </a:p>
          <a:p>
            <a:r>
              <a:rPr lang="en-GB" sz="2400" dirty="0">
                <a:solidFill>
                  <a:schemeClr val="tx1">
                    <a:lumMod val="75000"/>
                    <a:lumOff val="25000"/>
                  </a:schemeClr>
                </a:solidFill>
              </a:rPr>
              <a:t>8:45am registration</a:t>
            </a:r>
          </a:p>
          <a:p>
            <a:endParaRPr lang="en-GB" sz="2400" dirty="0">
              <a:solidFill>
                <a:schemeClr val="tx1">
                  <a:lumMod val="75000"/>
                  <a:lumOff val="25000"/>
                </a:schemeClr>
              </a:solidFill>
            </a:endParaRPr>
          </a:p>
          <a:p>
            <a:r>
              <a:rPr lang="en-GB" sz="2400" dirty="0">
                <a:solidFill>
                  <a:schemeClr val="tx1">
                    <a:lumMod val="75000"/>
                    <a:lumOff val="25000"/>
                  </a:schemeClr>
                </a:solidFill>
              </a:rPr>
              <a:t>Lunch </a:t>
            </a:r>
            <a:r>
              <a:rPr lang="en-GB" sz="2400" dirty="0" smtClean="0">
                <a:solidFill>
                  <a:schemeClr val="tx1">
                    <a:lumMod val="75000"/>
                    <a:lumOff val="25000"/>
                  </a:schemeClr>
                </a:solidFill>
              </a:rPr>
              <a:t>play-time is at </a:t>
            </a:r>
            <a:r>
              <a:rPr lang="en-GB" sz="2400" dirty="0">
                <a:solidFill>
                  <a:schemeClr val="tx1">
                    <a:lumMod val="75000"/>
                    <a:lumOff val="25000"/>
                  </a:schemeClr>
                </a:solidFill>
              </a:rPr>
              <a:t>12:30pm and time to eat </a:t>
            </a:r>
            <a:r>
              <a:rPr lang="en-GB" sz="2400" dirty="0" smtClean="0">
                <a:solidFill>
                  <a:schemeClr val="tx1">
                    <a:lumMod val="75000"/>
                    <a:lumOff val="25000"/>
                  </a:schemeClr>
                </a:solidFill>
              </a:rPr>
              <a:t>is at </a:t>
            </a:r>
            <a:r>
              <a:rPr lang="en-GB" sz="2400" dirty="0">
                <a:solidFill>
                  <a:schemeClr val="tx1">
                    <a:lumMod val="75000"/>
                    <a:lumOff val="25000"/>
                  </a:schemeClr>
                </a:solidFill>
              </a:rPr>
              <a:t>12:45pm</a:t>
            </a:r>
          </a:p>
          <a:p>
            <a:pPr marL="0" indent="0">
              <a:buNone/>
            </a:pPr>
            <a:r>
              <a:rPr lang="en-GB" sz="2400" i="1" dirty="0">
                <a:solidFill>
                  <a:schemeClr val="tx1">
                    <a:lumMod val="75000"/>
                    <a:lumOff val="25000"/>
                  </a:schemeClr>
                </a:solidFill>
              </a:rPr>
              <a:t>Please send your child in each day with a water bottle and a mid-morning fruit or veg snack as it is a very long morning for them</a:t>
            </a:r>
          </a:p>
        </p:txBody>
      </p:sp>
    </p:spTree>
    <p:extLst>
      <p:ext uri="{BB962C8B-B14F-4D97-AF65-F5344CB8AC3E}">
        <p14:creationId xmlns:p14="http://schemas.microsoft.com/office/powerpoint/2010/main" val="37026250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009E310-C7C2-4F23-B466-4417C8ED3B9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Rectangle 9">
            <a:extLst>
              <a:ext uri="{FF2B5EF4-FFF2-40B4-BE49-F238E27FC236}">
                <a16:creationId xmlns:a16="http://schemas.microsoft.com/office/drawing/2014/main" id="{23FB29C5-9E32-4F49-A689-B10EE31E5B3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blipFill dpi="0" rotWithShape="1">
            <a:blip r:embed="rId2">
              <a:alphaModFix amt="45000"/>
              <a:duotone>
                <a:schemeClr val="accent2">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2" name="Rectangle 11">
            <a:extLst>
              <a:ext uri="{FF2B5EF4-FFF2-40B4-BE49-F238E27FC236}">
                <a16:creationId xmlns:a16="http://schemas.microsoft.com/office/drawing/2014/main" id="{A4C31FF5-F97E-4082-BFC5-A880DB9F3F0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1150" y="457200"/>
            <a:ext cx="8533646" cy="5943603"/>
          </a:xfrm>
          <a:prstGeom prst="rect">
            <a:avLst/>
          </a:prstGeom>
          <a:solidFill>
            <a:schemeClr val="tx1"/>
          </a:solidFill>
          <a:ln w="6350" cap="flat" cmpd="sng" algn="ctr">
            <a:solidFill>
              <a:schemeClr val="tx1">
                <a:lumMod val="65000"/>
                <a:lumOff val="35000"/>
              </a:schemeClr>
            </a:solidFill>
            <a:prstDash val="solid"/>
          </a:ln>
          <a:effectLst>
            <a:outerShdw blurRad="63500" algn="ctr" rotWithShape="0">
              <a:prstClr val="black">
                <a:alpha val="40000"/>
              </a:prstClr>
            </a:outerShdw>
            <a:softEdge rad="0"/>
          </a:effectLst>
        </p:spPr>
        <p:txBody>
          <a:bodyPr/>
          <a:lstStyle/>
          <a:p>
            <a:endParaRPr lang="en-GB"/>
          </a:p>
        </p:txBody>
      </p:sp>
      <p:sp>
        <p:nvSpPr>
          <p:cNvPr id="14" name="Rectangle 13">
            <a:extLst>
              <a:ext uri="{FF2B5EF4-FFF2-40B4-BE49-F238E27FC236}">
                <a16:creationId xmlns:a16="http://schemas.microsoft.com/office/drawing/2014/main" id="{6015B4CE-42DE-4E9B-B800-B5B8142E6FC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2467" y="621793"/>
            <a:ext cx="8198780" cy="5614416"/>
          </a:xfrm>
          <a:prstGeom prst="rect">
            <a:avLst/>
          </a:prstGeom>
          <a:solidFill>
            <a:schemeClr val="bg2"/>
          </a:solidFill>
          <a:ln w="9525" cap="sq" cmpd="sng" algn="ctr">
            <a:noFill/>
            <a:prstDash val="solid"/>
            <a:miter lim="800000"/>
          </a:ln>
          <a:effectLst/>
        </p:spPr>
        <p:txBody>
          <a:bodyPr/>
          <a:lstStyle/>
          <a:p>
            <a:endParaRPr lang="en-GB"/>
          </a:p>
        </p:txBody>
      </p:sp>
      <p:sp>
        <p:nvSpPr>
          <p:cNvPr id="2" name="Title 1">
            <a:extLst>
              <a:ext uri="{FF2B5EF4-FFF2-40B4-BE49-F238E27FC236}">
                <a16:creationId xmlns:a16="http://schemas.microsoft.com/office/drawing/2014/main" id="{0CF9792A-A961-F704-5483-40DA46948EAF}"/>
              </a:ext>
            </a:extLst>
          </p:cNvPr>
          <p:cNvSpPr>
            <a:spLocks noGrp="1"/>
          </p:cNvSpPr>
          <p:nvPr>
            <p:ph type="title"/>
          </p:nvPr>
        </p:nvSpPr>
        <p:spPr>
          <a:xfrm>
            <a:off x="3844616" y="881210"/>
            <a:ext cx="7417925" cy="1517035"/>
          </a:xfrm>
        </p:spPr>
        <p:txBody>
          <a:bodyPr>
            <a:normAutofit/>
          </a:bodyPr>
          <a:lstStyle/>
          <a:p>
            <a:r>
              <a:rPr lang="en-GB">
                <a:solidFill>
                  <a:schemeClr val="tx1">
                    <a:lumMod val="75000"/>
                    <a:lumOff val="25000"/>
                  </a:schemeClr>
                </a:solidFill>
              </a:rPr>
              <a:t>PE Days</a:t>
            </a:r>
          </a:p>
        </p:txBody>
      </p:sp>
      <p:sp>
        <p:nvSpPr>
          <p:cNvPr id="3" name="Content Placeholder 2">
            <a:extLst>
              <a:ext uri="{FF2B5EF4-FFF2-40B4-BE49-F238E27FC236}">
                <a16:creationId xmlns:a16="http://schemas.microsoft.com/office/drawing/2014/main" id="{6BE16904-FB2F-3538-71D9-659705B4BE1D}"/>
              </a:ext>
            </a:extLst>
          </p:cNvPr>
          <p:cNvSpPr>
            <a:spLocks noGrp="1"/>
          </p:cNvSpPr>
          <p:nvPr>
            <p:ph idx="1"/>
          </p:nvPr>
        </p:nvSpPr>
        <p:spPr>
          <a:xfrm>
            <a:off x="3844616" y="2626840"/>
            <a:ext cx="7245103" cy="3131777"/>
          </a:xfrm>
        </p:spPr>
        <p:txBody>
          <a:bodyPr>
            <a:normAutofit/>
          </a:bodyPr>
          <a:lstStyle/>
          <a:p>
            <a:r>
              <a:rPr lang="en-GB" sz="2400" dirty="0">
                <a:solidFill>
                  <a:schemeClr val="tx1">
                    <a:lumMod val="75000"/>
                    <a:lumOff val="25000"/>
                  </a:schemeClr>
                </a:solidFill>
              </a:rPr>
              <a:t>Indoor PE is a Thursday afternoon</a:t>
            </a:r>
          </a:p>
          <a:p>
            <a:endParaRPr lang="en-GB" sz="2400" dirty="0">
              <a:solidFill>
                <a:schemeClr val="tx1">
                  <a:lumMod val="75000"/>
                  <a:lumOff val="25000"/>
                </a:schemeClr>
              </a:solidFill>
            </a:endParaRPr>
          </a:p>
          <a:p>
            <a:r>
              <a:rPr lang="en-GB" sz="2400" dirty="0">
                <a:solidFill>
                  <a:schemeClr val="tx1">
                    <a:lumMod val="75000"/>
                    <a:lumOff val="25000"/>
                  </a:schemeClr>
                </a:solidFill>
              </a:rPr>
              <a:t>Outdoor PE is Friday morning </a:t>
            </a:r>
          </a:p>
          <a:p>
            <a:endParaRPr lang="en-GB" dirty="0" smtClean="0">
              <a:solidFill>
                <a:schemeClr val="tx1">
                  <a:lumMod val="75000"/>
                  <a:lumOff val="25000"/>
                </a:schemeClr>
              </a:solidFill>
            </a:endParaRPr>
          </a:p>
          <a:p>
            <a:pPr marL="0" indent="0">
              <a:buNone/>
            </a:pPr>
            <a:r>
              <a:rPr lang="en-GB" i="1" dirty="0" smtClean="0">
                <a:solidFill>
                  <a:schemeClr val="tx1">
                    <a:lumMod val="75000"/>
                    <a:lumOff val="25000"/>
                  </a:schemeClr>
                </a:solidFill>
              </a:rPr>
              <a:t>There may be occasional changes to this so please just send your child in with a PE kit each week.</a:t>
            </a:r>
            <a:endParaRPr lang="en-GB" i="1" dirty="0">
              <a:solidFill>
                <a:schemeClr val="tx1">
                  <a:lumMod val="75000"/>
                  <a:lumOff val="25000"/>
                </a:schemeClr>
              </a:solidFill>
            </a:endParaRPr>
          </a:p>
          <a:p>
            <a:endParaRPr lang="en-GB" dirty="0">
              <a:solidFill>
                <a:schemeClr val="tx1">
                  <a:lumMod val="75000"/>
                  <a:lumOff val="25000"/>
                </a:schemeClr>
              </a:solidFill>
            </a:endParaRPr>
          </a:p>
        </p:txBody>
      </p:sp>
    </p:spTree>
    <p:extLst>
      <p:ext uri="{BB962C8B-B14F-4D97-AF65-F5344CB8AC3E}">
        <p14:creationId xmlns:p14="http://schemas.microsoft.com/office/powerpoint/2010/main" val="7921126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009E310-C7C2-4F23-B466-4417C8ED3B9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Rectangle 9">
            <a:extLst>
              <a:ext uri="{FF2B5EF4-FFF2-40B4-BE49-F238E27FC236}">
                <a16:creationId xmlns:a16="http://schemas.microsoft.com/office/drawing/2014/main" id="{23FB29C5-9E32-4F49-A689-B10EE31E5B3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blipFill dpi="0" rotWithShape="1">
            <a:blip r:embed="rId2">
              <a:alphaModFix amt="45000"/>
              <a:duotone>
                <a:schemeClr val="accent2">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2" name="Rectangle 11">
            <a:extLst>
              <a:ext uri="{FF2B5EF4-FFF2-40B4-BE49-F238E27FC236}">
                <a16:creationId xmlns:a16="http://schemas.microsoft.com/office/drawing/2014/main" id="{A4C31FF5-F97E-4082-BFC5-A880DB9F3F0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1150" y="457200"/>
            <a:ext cx="8533646" cy="5943603"/>
          </a:xfrm>
          <a:prstGeom prst="rect">
            <a:avLst/>
          </a:prstGeom>
          <a:solidFill>
            <a:schemeClr val="tx1"/>
          </a:solidFill>
          <a:ln w="6350" cap="flat" cmpd="sng" algn="ctr">
            <a:solidFill>
              <a:schemeClr val="tx1">
                <a:lumMod val="65000"/>
                <a:lumOff val="35000"/>
              </a:schemeClr>
            </a:solidFill>
            <a:prstDash val="solid"/>
          </a:ln>
          <a:effectLst>
            <a:outerShdw blurRad="63500" algn="ctr" rotWithShape="0">
              <a:prstClr val="black">
                <a:alpha val="40000"/>
              </a:prstClr>
            </a:outerShdw>
            <a:softEdge rad="0"/>
          </a:effectLst>
        </p:spPr>
        <p:txBody>
          <a:bodyPr/>
          <a:lstStyle/>
          <a:p>
            <a:endParaRPr lang="en-GB"/>
          </a:p>
        </p:txBody>
      </p:sp>
      <p:sp>
        <p:nvSpPr>
          <p:cNvPr id="14" name="Rectangle 13">
            <a:extLst>
              <a:ext uri="{FF2B5EF4-FFF2-40B4-BE49-F238E27FC236}">
                <a16:creationId xmlns:a16="http://schemas.microsoft.com/office/drawing/2014/main" id="{6015B4CE-42DE-4E9B-B800-B5B8142E6FC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2467" y="621793"/>
            <a:ext cx="8198780" cy="5614416"/>
          </a:xfrm>
          <a:prstGeom prst="rect">
            <a:avLst/>
          </a:prstGeom>
          <a:solidFill>
            <a:schemeClr val="bg2"/>
          </a:solidFill>
          <a:ln w="9525" cap="sq" cmpd="sng" algn="ctr">
            <a:noFill/>
            <a:prstDash val="solid"/>
            <a:miter lim="800000"/>
          </a:ln>
          <a:effectLst/>
        </p:spPr>
        <p:txBody>
          <a:bodyPr/>
          <a:lstStyle/>
          <a:p>
            <a:endParaRPr lang="en-GB"/>
          </a:p>
        </p:txBody>
      </p:sp>
      <p:sp>
        <p:nvSpPr>
          <p:cNvPr id="2" name="Title 1">
            <a:extLst>
              <a:ext uri="{FF2B5EF4-FFF2-40B4-BE49-F238E27FC236}">
                <a16:creationId xmlns:a16="http://schemas.microsoft.com/office/drawing/2014/main" id="{43DA8ED6-9B6F-535E-1E27-7723DAE2CBB7}"/>
              </a:ext>
            </a:extLst>
          </p:cNvPr>
          <p:cNvSpPr>
            <a:spLocks noGrp="1"/>
          </p:cNvSpPr>
          <p:nvPr>
            <p:ph type="title"/>
          </p:nvPr>
        </p:nvSpPr>
        <p:spPr>
          <a:xfrm>
            <a:off x="3758203" y="299928"/>
            <a:ext cx="7417925" cy="1517035"/>
          </a:xfrm>
        </p:spPr>
        <p:txBody>
          <a:bodyPr>
            <a:normAutofit/>
          </a:bodyPr>
          <a:lstStyle/>
          <a:p>
            <a:r>
              <a:rPr lang="en-GB" dirty="0">
                <a:solidFill>
                  <a:schemeClr val="tx1">
                    <a:lumMod val="75000"/>
                    <a:lumOff val="25000"/>
                  </a:schemeClr>
                </a:solidFill>
              </a:rPr>
              <a:t>Celebrations</a:t>
            </a:r>
          </a:p>
        </p:txBody>
      </p:sp>
      <p:sp>
        <p:nvSpPr>
          <p:cNvPr id="3" name="Content Placeholder 2">
            <a:extLst>
              <a:ext uri="{FF2B5EF4-FFF2-40B4-BE49-F238E27FC236}">
                <a16:creationId xmlns:a16="http://schemas.microsoft.com/office/drawing/2014/main" id="{283B753D-5CA8-65D2-C311-C634E538562D}"/>
              </a:ext>
            </a:extLst>
          </p:cNvPr>
          <p:cNvSpPr>
            <a:spLocks noGrp="1"/>
          </p:cNvSpPr>
          <p:nvPr>
            <p:ph idx="1"/>
          </p:nvPr>
        </p:nvSpPr>
        <p:spPr>
          <a:xfrm>
            <a:off x="3758202" y="1312048"/>
            <a:ext cx="7245103" cy="3131777"/>
          </a:xfrm>
        </p:spPr>
        <p:txBody>
          <a:bodyPr>
            <a:normAutofit/>
          </a:bodyPr>
          <a:lstStyle/>
          <a:p>
            <a:r>
              <a:rPr lang="en-GB" dirty="0">
                <a:solidFill>
                  <a:schemeClr val="tx1">
                    <a:lumMod val="75000"/>
                    <a:lumOff val="25000"/>
                  </a:schemeClr>
                </a:solidFill>
              </a:rPr>
              <a:t>We celebrate the children in Year 5 by using Golden Tickets, our class Star Jar, House Points, Certificates, Stickers and visits to show other members of staff work</a:t>
            </a:r>
            <a:r>
              <a:rPr lang="en-GB" dirty="0" smtClean="0">
                <a:solidFill>
                  <a:schemeClr val="tx1">
                    <a:lumMod val="75000"/>
                    <a:lumOff val="25000"/>
                  </a:schemeClr>
                </a:solidFill>
              </a:rPr>
              <a:t>.</a:t>
            </a:r>
          </a:p>
          <a:p>
            <a:r>
              <a:rPr lang="en-GB" dirty="0" smtClean="0">
                <a:solidFill>
                  <a:schemeClr val="tx1">
                    <a:lumMod val="75000"/>
                    <a:lumOff val="25000"/>
                  </a:schemeClr>
                </a:solidFill>
              </a:rPr>
              <a:t>We have a whole-school celebration assembly every Thursday so if your children have anything from outside of school to celebrate then please do send them in with it.</a:t>
            </a:r>
          </a:p>
          <a:p>
            <a:endParaRPr lang="en-GB" dirty="0">
              <a:solidFill>
                <a:schemeClr val="tx1">
                  <a:lumMod val="75000"/>
                  <a:lumOff val="25000"/>
                </a:schemeClr>
              </a:solidFill>
            </a:endParaRPr>
          </a:p>
        </p:txBody>
      </p:sp>
      <p:pic>
        <p:nvPicPr>
          <p:cNvPr id="9" name="Content Placeholder 3"/>
          <p:cNvPicPr>
            <a:picLocks noChangeAspect="1"/>
          </p:cNvPicPr>
          <p:nvPr/>
        </p:nvPicPr>
        <p:blipFill>
          <a:blip r:embed="rId3"/>
          <a:stretch>
            <a:fillRect/>
          </a:stretch>
        </p:blipFill>
        <p:spPr>
          <a:xfrm>
            <a:off x="4680527" y="3215966"/>
            <a:ext cx="1969389" cy="2610957"/>
          </a:xfrm>
          <a:prstGeom prst="rect">
            <a:avLst/>
          </a:prstGeom>
        </p:spPr>
      </p:pic>
      <p:pic>
        <p:nvPicPr>
          <p:cNvPr id="11" name="Picture 10"/>
          <p:cNvPicPr>
            <a:picLocks noChangeAspect="1"/>
          </p:cNvPicPr>
          <p:nvPr/>
        </p:nvPicPr>
        <p:blipFill>
          <a:blip r:embed="rId4"/>
          <a:stretch>
            <a:fillRect/>
          </a:stretch>
        </p:blipFill>
        <p:spPr>
          <a:xfrm>
            <a:off x="7915812" y="3188055"/>
            <a:ext cx="1935253" cy="2901103"/>
          </a:xfrm>
          <a:prstGeom prst="rect">
            <a:avLst/>
          </a:prstGeom>
        </p:spPr>
      </p:pic>
    </p:spTree>
    <p:extLst>
      <p:ext uri="{BB962C8B-B14F-4D97-AF65-F5344CB8AC3E}">
        <p14:creationId xmlns:p14="http://schemas.microsoft.com/office/powerpoint/2010/main" val="17379383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A009E310-C7C2-4F23-B466-4417C8ED3B9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4" name="Rectangle 33">
            <a:extLst>
              <a:ext uri="{FF2B5EF4-FFF2-40B4-BE49-F238E27FC236}">
                <a16:creationId xmlns:a16="http://schemas.microsoft.com/office/drawing/2014/main" id="{23FB29C5-9E32-4F49-A689-B10EE31E5B3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blipFill dpi="0" rotWithShape="1">
            <a:blip r:embed="rId2">
              <a:alphaModFix amt="45000"/>
              <a:duotone>
                <a:schemeClr val="accent2">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36" name="Rectangle 35">
            <a:extLst>
              <a:ext uri="{FF2B5EF4-FFF2-40B4-BE49-F238E27FC236}">
                <a16:creationId xmlns:a16="http://schemas.microsoft.com/office/drawing/2014/main" id="{A4C31FF5-F97E-4082-BFC5-A880DB9F3F0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1150" y="457200"/>
            <a:ext cx="8533646" cy="5943603"/>
          </a:xfrm>
          <a:prstGeom prst="rect">
            <a:avLst/>
          </a:prstGeom>
          <a:solidFill>
            <a:schemeClr val="tx1"/>
          </a:solidFill>
          <a:ln w="6350" cap="flat" cmpd="sng" algn="ctr">
            <a:solidFill>
              <a:schemeClr val="tx1">
                <a:lumMod val="65000"/>
                <a:lumOff val="35000"/>
              </a:schemeClr>
            </a:solidFill>
            <a:prstDash val="solid"/>
          </a:ln>
          <a:effectLst>
            <a:outerShdw blurRad="63500" algn="ctr" rotWithShape="0">
              <a:prstClr val="black">
                <a:alpha val="40000"/>
              </a:prstClr>
            </a:outerShdw>
            <a:softEdge rad="0"/>
          </a:effectLst>
        </p:spPr>
        <p:txBody>
          <a:bodyPr/>
          <a:lstStyle/>
          <a:p>
            <a:endParaRPr lang="en-GB"/>
          </a:p>
        </p:txBody>
      </p:sp>
      <p:sp>
        <p:nvSpPr>
          <p:cNvPr id="38" name="Rectangle 37">
            <a:extLst>
              <a:ext uri="{FF2B5EF4-FFF2-40B4-BE49-F238E27FC236}">
                <a16:creationId xmlns:a16="http://schemas.microsoft.com/office/drawing/2014/main" id="{6015B4CE-42DE-4E9B-B800-B5B8142E6FC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2467" y="621793"/>
            <a:ext cx="8198780" cy="5614416"/>
          </a:xfrm>
          <a:prstGeom prst="rect">
            <a:avLst/>
          </a:prstGeom>
          <a:solidFill>
            <a:schemeClr val="bg2"/>
          </a:solidFill>
          <a:ln w="9525" cap="sq" cmpd="sng" algn="ctr">
            <a:noFill/>
            <a:prstDash val="solid"/>
            <a:miter lim="800000"/>
          </a:ln>
          <a:effectLst/>
        </p:spPr>
        <p:txBody>
          <a:bodyPr/>
          <a:lstStyle/>
          <a:p>
            <a:endParaRPr lang="en-GB"/>
          </a:p>
        </p:txBody>
      </p:sp>
      <p:sp>
        <p:nvSpPr>
          <p:cNvPr id="2" name="Title 1">
            <a:extLst>
              <a:ext uri="{FF2B5EF4-FFF2-40B4-BE49-F238E27FC236}">
                <a16:creationId xmlns:a16="http://schemas.microsoft.com/office/drawing/2014/main" id="{08D9CD0E-0CDB-A9DE-5DFE-A3B1A9F69C9E}"/>
              </a:ext>
            </a:extLst>
          </p:cNvPr>
          <p:cNvSpPr>
            <a:spLocks noGrp="1"/>
          </p:cNvSpPr>
          <p:nvPr>
            <p:ph type="title"/>
          </p:nvPr>
        </p:nvSpPr>
        <p:spPr>
          <a:xfrm>
            <a:off x="3671794" y="164596"/>
            <a:ext cx="7417925" cy="1517035"/>
          </a:xfrm>
        </p:spPr>
        <p:txBody>
          <a:bodyPr>
            <a:normAutofit/>
          </a:bodyPr>
          <a:lstStyle/>
          <a:p>
            <a:r>
              <a:rPr lang="en-GB" dirty="0">
                <a:solidFill>
                  <a:schemeClr val="tx1">
                    <a:lumMod val="75000"/>
                    <a:lumOff val="25000"/>
                  </a:schemeClr>
                </a:solidFill>
              </a:rPr>
              <a:t>Homework</a:t>
            </a:r>
          </a:p>
        </p:txBody>
      </p:sp>
      <p:sp>
        <p:nvSpPr>
          <p:cNvPr id="3" name="Content Placeholder 2">
            <a:extLst>
              <a:ext uri="{FF2B5EF4-FFF2-40B4-BE49-F238E27FC236}">
                <a16:creationId xmlns:a16="http://schemas.microsoft.com/office/drawing/2014/main" id="{B1227C55-49EB-0585-AD33-88F6726C90C0}"/>
              </a:ext>
            </a:extLst>
          </p:cNvPr>
          <p:cNvSpPr>
            <a:spLocks noGrp="1"/>
          </p:cNvSpPr>
          <p:nvPr>
            <p:ph idx="1"/>
          </p:nvPr>
        </p:nvSpPr>
        <p:spPr>
          <a:xfrm>
            <a:off x="3844616" y="1219200"/>
            <a:ext cx="7245103" cy="5181600"/>
          </a:xfrm>
        </p:spPr>
        <p:txBody>
          <a:bodyPr>
            <a:normAutofit/>
          </a:bodyPr>
          <a:lstStyle/>
          <a:p>
            <a:pPr>
              <a:lnSpc>
                <a:spcPct val="90000"/>
              </a:lnSpc>
            </a:pPr>
            <a:r>
              <a:rPr lang="en-GB" b="1" dirty="0">
                <a:solidFill>
                  <a:schemeClr val="tx1">
                    <a:lumMod val="75000"/>
                    <a:lumOff val="25000"/>
                  </a:schemeClr>
                </a:solidFill>
              </a:rPr>
              <a:t>Maths</a:t>
            </a:r>
          </a:p>
          <a:p>
            <a:pPr>
              <a:lnSpc>
                <a:spcPct val="90000"/>
              </a:lnSpc>
            </a:pPr>
            <a:r>
              <a:rPr lang="en-GB" dirty="0">
                <a:solidFill>
                  <a:schemeClr val="tx1">
                    <a:lumMod val="75000"/>
                    <a:lumOff val="25000"/>
                  </a:schemeClr>
                </a:solidFill>
              </a:rPr>
              <a:t>Sent home on a Monday - to be handed in the following Monday</a:t>
            </a:r>
          </a:p>
          <a:p>
            <a:pPr>
              <a:lnSpc>
                <a:spcPct val="90000"/>
              </a:lnSpc>
            </a:pPr>
            <a:endParaRPr lang="en-GB" dirty="0">
              <a:solidFill>
                <a:schemeClr val="tx1">
                  <a:lumMod val="75000"/>
                  <a:lumOff val="25000"/>
                </a:schemeClr>
              </a:solidFill>
            </a:endParaRPr>
          </a:p>
          <a:p>
            <a:pPr>
              <a:lnSpc>
                <a:spcPct val="90000"/>
              </a:lnSpc>
            </a:pPr>
            <a:r>
              <a:rPr lang="en-GB" b="1" dirty="0">
                <a:solidFill>
                  <a:schemeClr val="tx1">
                    <a:lumMod val="75000"/>
                    <a:lumOff val="25000"/>
                  </a:schemeClr>
                </a:solidFill>
              </a:rPr>
              <a:t>Reading Comprehension sheets</a:t>
            </a:r>
          </a:p>
          <a:p>
            <a:pPr>
              <a:lnSpc>
                <a:spcPct val="90000"/>
              </a:lnSpc>
            </a:pPr>
            <a:r>
              <a:rPr lang="en-GB" dirty="0">
                <a:solidFill>
                  <a:schemeClr val="tx1">
                    <a:lumMod val="75000"/>
                    <a:lumOff val="25000"/>
                  </a:schemeClr>
                </a:solidFill>
              </a:rPr>
              <a:t>Sent home on a Monday - to be handed in the following Monday</a:t>
            </a:r>
          </a:p>
          <a:p>
            <a:pPr>
              <a:lnSpc>
                <a:spcPct val="90000"/>
              </a:lnSpc>
            </a:pPr>
            <a:endParaRPr lang="en-GB" dirty="0">
              <a:solidFill>
                <a:schemeClr val="tx1">
                  <a:lumMod val="75000"/>
                  <a:lumOff val="25000"/>
                </a:schemeClr>
              </a:solidFill>
            </a:endParaRPr>
          </a:p>
          <a:p>
            <a:pPr>
              <a:lnSpc>
                <a:spcPct val="90000"/>
              </a:lnSpc>
            </a:pPr>
            <a:r>
              <a:rPr lang="en-GB" b="1" dirty="0">
                <a:solidFill>
                  <a:schemeClr val="tx1">
                    <a:lumMod val="75000"/>
                    <a:lumOff val="25000"/>
                  </a:schemeClr>
                </a:solidFill>
              </a:rPr>
              <a:t>Accelerated Reader quizzes</a:t>
            </a:r>
          </a:p>
          <a:p>
            <a:pPr>
              <a:lnSpc>
                <a:spcPct val="90000"/>
              </a:lnSpc>
            </a:pPr>
            <a:r>
              <a:rPr lang="en-GB" dirty="0">
                <a:solidFill>
                  <a:schemeClr val="tx1">
                    <a:lumMod val="75000"/>
                    <a:lumOff val="25000"/>
                  </a:schemeClr>
                </a:solidFill>
              </a:rPr>
              <a:t>Please read with your child daily and ask them to do an AR quiz on books they have finished</a:t>
            </a:r>
          </a:p>
          <a:p>
            <a:pPr marL="0" indent="0">
              <a:lnSpc>
                <a:spcPct val="90000"/>
              </a:lnSpc>
              <a:buNone/>
            </a:pPr>
            <a:r>
              <a:rPr lang="en-GB" i="1" dirty="0">
                <a:solidFill>
                  <a:schemeClr val="tx1">
                    <a:lumMod val="75000"/>
                    <a:lumOff val="25000"/>
                  </a:schemeClr>
                </a:solidFill>
              </a:rPr>
              <a:t>Please ask if you need your child's AR log-in details</a:t>
            </a:r>
          </a:p>
          <a:p>
            <a:pPr>
              <a:lnSpc>
                <a:spcPct val="90000"/>
              </a:lnSpc>
            </a:pPr>
            <a:endParaRPr lang="en-GB" dirty="0">
              <a:solidFill>
                <a:schemeClr val="tx1">
                  <a:lumMod val="75000"/>
                  <a:lumOff val="25000"/>
                </a:schemeClr>
              </a:solidFill>
            </a:endParaRPr>
          </a:p>
          <a:p>
            <a:pPr>
              <a:lnSpc>
                <a:spcPct val="90000"/>
              </a:lnSpc>
            </a:pPr>
            <a:r>
              <a:rPr lang="en-GB" b="1" dirty="0">
                <a:solidFill>
                  <a:schemeClr val="tx1">
                    <a:lumMod val="75000"/>
                    <a:lumOff val="25000"/>
                  </a:schemeClr>
                </a:solidFill>
              </a:rPr>
              <a:t>Spellings</a:t>
            </a:r>
          </a:p>
          <a:p>
            <a:pPr>
              <a:lnSpc>
                <a:spcPct val="90000"/>
              </a:lnSpc>
            </a:pPr>
            <a:r>
              <a:rPr lang="en-GB" dirty="0">
                <a:solidFill>
                  <a:schemeClr val="tx1">
                    <a:lumMod val="75000"/>
                    <a:lumOff val="25000"/>
                  </a:schemeClr>
                </a:solidFill>
              </a:rPr>
              <a:t>Test on a Friday (more on next slides)</a:t>
            </a:r>
          </a:p>
          <a:p>
            <a:pPr>
              <a:lnSpc>
                <a:spcPct val="90000"/>
              </a:lnSpc>
            </a:pPr>
            <a:endParaRPr lang="en-GB" sz="1400" dirty="0">
              <a:solidFill>
                <a:schemeClr val="tx1">
                  <a:lumMod val="75000"/>
                  <a:lumOff val="25000"/>
                </a:schemeClr>
              </a:solidFill>
            </a:endParaRPr>
          </a:p>
          <a:p>
            <a:pPr>
              <a:lnSpc>
                <a:spcPct val="90000"/>
              </a:lnSpc>
            </a:pPr>
            <a:endParaRPr lang="en-GB" sz="600" dirty="0">
              <a:solidFill>
                <a:schemeClr val="tx1">
                  <a:lumMod val="75000"/>
                  <a:lumOff val="25000"/>
                </a:schemeClr>
              </a:solidFill>
            </a:endParaRPr>
          </a:p>
        </p:txBody>
      </p:sp>
    </p:spTree>
    <p:extLst>
      <p:ext uri="{BB962C8B-B14F-4D97-AF65-F5344CB8AC3E}">
        <p14:creationId xmlns:p14="http://schemas.microsoft.com/office/powerpoint/2010/main" val="12594717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4047" y="290902"/>
            <a:ext cx="10058400" cy="1371600"/>
          </a:xfrm>
        </p:spPr>
        <p:txBody>
          <a:bodyPr/>
          <a:lstStyle/>
          <a:p>
            <a:r>
              <a:rPr lang="en-GB" dirty="0" smtClean="0"/>
              <a:t>Maths</a:t>
            </a:r>
            <a:endParaRPr lang="en-GB" dirty="0"/>
          </a:p>
        </p:txBody>
      </p:sp>
      <p:pic>
        <p:nvPicPr>
          <p:cNvPr id="4" name="Content Placeholder 3"/>
          <p:cNvPicPr>
            <a:picLocks noGrp="1" noChangeAspect="1"/>
          </p:cNvPicPr>
          <p:nvPr>
            <p:ph idx="1"/>
          </p:nvPr>
        </p:nvPicPr>
        <p:blipFill rotWithShape="1">
          <a:blip r:embed="rId2"/>
          <a:srcRect l="35997" t="15152" r="20989" b="1447"/>
          <a:stretch/>
        </p:blipFill>
        <p:spPr>
          <a:xfrm>
            <a:off x="911950" y="1758463"/>
            <a:ext cx="4046912" cy="4413738"/>
          </a:xfrm>
          <a:prstGeom prst="rect">
            <a:avLst/>
          </a:prstGeom>
        </p:spPr>
      </p:pic>
      <p:pic>
        <p:nvPicPr>
          <p:cNvPr id="5" name="Picture 4"/>
          <p:cNvPicPr>
            <a:picLocks noChangeAspect="1"/>
          </p:cNvPicPr>
          <p:nvPr/>
        </p:nvPicPr>
        <p:blipFill rotWithShape="1">
          <a:blip r:embed="rId3"/>
          <a:srcRect l="36151" t="15969" r="21562" b="3059"/>
          <a:stretch/>
        </p:blipFill>
        <p:spPr>
          <a:xfrm>
            <a:off x="6295906" y="1811217"/>
            <a:ext cx="3999887" cy="4308229"/>
          </a:xfrm>
          <a:prstGeom prst="rect">
            <a:avLst/>
          </a:prstGeom>
        </p:spPr>
      </p:pic>
    </p:spTree>
    <p:extLst>
      <p:ext uri="{BB962C8B-B14F-4D97-AF65-F5344CB8AC3E}">
        <p14:creationId xmlns:p14="http://schemas.microsoft.com/office/powerpoint/2010/main" val="37803523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009E310-C7C2-4F23-B466-4417C8ED3B9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Rectangle 9">
            <a:extLst>
              <a:ext uri="{FF2B5EF4-FFF2-40B4-BE49-F238E27FC236}">
                <a16:creationId xmlns:a16="http://schemas.microsoft.com/office/drawing/2014/main" id="{23FB29C5-9E32-4F49-A689-B10EE31E5B3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blipFill dpi="0" rotWithShape="1">
            <a:blip r:embed="rId2">
              <a:alphaModFix amt="45000"/>
              <a:duotone>
                <a:schemeClr val="accent2">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2" name="Rectangle 11">
            <a:extLst>
              <a:ext uri="{FF2B5EF4-FFF2-40B4-BE49-F238E27FC236}">
                <a16:creationId xmlns:a16="http://schemas.microsoft.com/office/drawing/2014/main" id="{A4C31FF5-F97E-4082-BFC5-A880DB9F3F0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1150" y="457200"/>
            <a:ext cx="8533646" cy="5943603"/>
          </a:xfrm>
          <a:prstGeom prst="rect">
            <a:avLst/>
          </a:prstGeom>
          <a:solidFill>
            <a:schemeClr val="tx1"/>
          </a:solidFill>
          <a:ln w="6350" cap="flat" cmpd="sng" algn="ctr">
            <a:solidFill>
              <a:schemeClr val="tx1">
                <a:lumMod val="65000"/>
                <a:lumOff val="35000"/>
              </a:schemeClr>
            </a:solidFill>
            <a:prstDash val="solid"/>
          </a:ln>
          <a:effectLst>
            <a:outerShdw blurRad="63500" algn="ctr" rotWithShape="0">
              <a:prstClr val="black">
                <a:alpha val="40000"/>
              </a:prstClr>
            </a:outerShdw>
            <a:softEdge rad="0"/>
          </a:effectLst>
        </p:spPr>
        <p:txBody>
          <a:bodyPr/>
          <a:lstStyle/>
          <a:p>
            <a:endParaRPr lang="en-GB"/>
          </a:p>
        </p:txBody>
      </p:sp>
      <p:sp>
        <p:nvSpPr>
          <p:cNvPr id="14" name="Rectangle 13">
            <a:extLst>
              <a:ext uri="{FF2B5EF4-FFF2-40B4-BE49-F238E27FC236}">
                <a16:creationId xmlns:a16="http://schemas.microsoft.com/office/drawing/2014/main" id="{6015B4CE-42DE-4E9B-B800-B5B8142E6FC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2467" y="621793"/>
            <a:ext cx="8198780" cy="5614416"/>
          </a:xfrm>
          <a:prstGeom prst="rect">
            <a:avLst/>
          </a:prstGeom>
          <a:solidFill>
            <a:schemeClr val="bg2"/>
          </a:solidFill>
          <a:ln w="9525" cap="sq" cmpd="sng" algn="ctr">
            <a:noFill/>
            <a:prstDash val="solid"/>
            <a:miter lim="800000"/>
          </a:ln>
          <a:effectLst/>
        </p:spPr>
        <p:txBody>
          <a:bodyPr/>
          <a:lstStyle/>
          <a:p>
            <a:endParaRPr lang="en-GB"/>
          </a:p>
        </p:txBody>
      </p:sp>
      <p:sp>
        <p:nvSpPr>
          <p:cNvPr id="2" name="Title 1">
            <a:extLst>
              <a:ext uri="{FF2B5EF4-FFF2-40B4-BE49-F238E27FC236}">
                <a16:creationId xmlns:a16="http://schemas.microsoft.com/office/drawing/2014/main" id="{DCB02E12-B657-0CBA-CE4E-92C0E164C6F0}"/>
              </a:ext>
            </a:extLst>
          </p:cNvPr>
          <p:cNvSpPr>
            <a:spLocks noGrp="1"/>
          </p:cNvSpPr>
          <p:nvPr>
            <p:ph type="title"/>
          </p:nvPr>
        </p:nvSpPr>
        <p:spPr>
          <a:xfrm>
            <a:off x="3844616" y="211503"/>
            <a:ext cx="7417925" cy="1517035"/>
          </a:xfrm>
        </p:spPr>
        <p:txBody>
          <a:bodyPr>
            <a:normAutofit/>
          </a:bodyPr>
          <a:lstStyle/>
          <a:p>
            <a:r>
              <a:rPr lang="en-GB" dirty="0">
                <a:solidFill>
                  <a:schemeClr val="tx1">
                    <a:lumMod val="75000"/>
                    <a:lumOff val="25000"/>
                  </a:schemeClr>
                </a:solidFill>
              </a:rPr>
              <a:t>Spellings</a:t>
            </a:r>
          </a:p>
        </p:txBody>
      </p:sp>
      <p:sp>
        <p:nvSpPr>
          <p:cNvPr id="3" name="Content Placeholder 2">
            <a:extLst>
              <a:ext uri="{FF2B5EF4-FFF2-40B4-BE49-F238E27FC236}">
                <a16:creationId xmlns:a16="http://schemas.microsoft.com/office/drawing/2014/main" id="{A5995101-DFE8-8CC5-FC8C-055E5F1CF138}"/>
              </a:ext>
            </a:extLst>
          </p:cNvPr>
          <p:cNvSpPr>
            <a:spLocks noGrp="1"/>
          </p:cNvSpPr>
          <p:nvPr>
            <p:ph idx="1"/>
          </p:nvPr>
        </p:nvSpPr>
        <p:spPr>
          <a:xfrm>
            <a:off x="3372362" y="1219200"/>
            <a:ext cx="7717358" cy="5017008"/>
          </a:xfrm>
        </p:spPr>
        <p:txBody>
          <a:bodyPr>
            <a:normAutofit fontScale="92500" lnSpcReduction="20000"/>
          </a:bodyPr>
          <a:lstStyle/>
          <a:p>
            <a:pPr>
              <a:lnSpc>
                <a:spcPct val="90000"/>
              </a:lnSpc>
            </a:pPr>
            <a:r>
              <a:rPr lang="en-GB" dirty="0">
                <a:solidFill>
                  <a:schemeClr val="tx1">
                    <a:lumMod val="75000"/>
                    <a:lumOff val="25000"/>
                  </a:schemeClr>
                </a:solidFill>
              </a:rPr>
              <a:t>This year the whole school is using the same spelling scheme to ensure they are learning the key spellings for their year group with accuracy and fluency within their writing.</a:t>
            </a:r>
          </a:p>
          <a:p>
            <a:pPr>
              <a:lnSpc>
                <a:spcPct val="90000"/>
              </a:lnSpc>
            </a:pPr>
            <a:r>
              <a:rPr lang="en-GB" dirty="0">
                <a:solidFill>
                  <a:schemeClr val="tx1">
                    <a:lumMod val="75000"/>
                    <a:lumOff val="25000"/>
                  </a:schemeClr>
                </a:solidFill>
              </a:rPr>
              <a:t>Children in each class therefore all have the same spellings to learn weekly, instead of three different variations like in previous years. </a:t>
            </a:r>
          </a:p>
          <a:p>
            <a:pPr>
              <a:lnSpc>
                <a:spcPct val="90000"/>
              </a:lnSpc>
            </a:pPr>
            <a:r>
              <a:rPr lang="en-GB" dirty="0">
                <a:solidFill>
                  <a:schemeClr val="tx1">
                    <a:lumMod val="75000"/>
                    <a:lumOff val="25000"/>
                  </a:schemeClr>
                </a:solidFill>
              </a:rPr>
              <a:t>You should have received this half term’s spellings but let us know if you need another copy.</a:t>
            </a:r>
          </a:p>
          <a:p>
            <a:pPr>
              <a:lnSpc>
                <a:spcPct val="90000"/>
              </a:lnSpc>
            </a:pPr>
            <a:r>
              <a:rPr lang="en-GB" dirty="0">
                <a:solidFill>
                  <a:schemeClr val="tx1">
                    <a:lumMod val="75000"/>
                    <a:lumOff val="25000"/>
                  </a:schemeClr>
                </a:solidFill>
              </a:rPr>
              <a:t>The children will also bring home a weekly list to practise using Look, </a:t>
            </a:r>
            <a:r>
              <a:rPr lang="en-GB" dirty="0" smtClean="0">
                <a:solidFill>
                  <a:schemeClr val="tx1">
                    <a:lumMod val="75000"/>
                    <a:lumOff val="25000"/>
                  </a:schemeClr>
                </a:solidFill>
              </a:rPr>
              <a:t>Say, Cover</a:t>
            </a:r>
            <a:r>
              <a:rPr lang="en-GB" dirty="0">
                <a:solidFill>
                  <a:schemeClr val="tx1">
                    <a:lumMod val="75000"/>
                    <a:lumOff val="25000"/>
                  </a:schemeClr>
                </a:solidFill>
              </a:rPr>
              <a:t>, Write, Check.</a:t>
            </a:r>
          </a:p>
          <a:p>
            <a:pPr>
              <a:lnSpc>
                <a:spcPct val="90000"/>
              </a:lnSpc>
            </a:pPr>
            <a:r>
              <a:rPr lang="en-GB" dirty="0">
                <a:solidFill>
                  <a:schemeClr val="tx1">
                    <a:lumMod val="75000"/>
                    <a:lumOff val="25000"/>
                  </a:schemeClr>
                </a:solidFill>
              </a:rPr>
              <a:t>If these are too challenging for your child, there is no pressure to learn all 10 each week. It is up to your child and yourself to decide if they focus on securing only 5 one week for example. </a:t>
            </a:r>
          </a:p>
          <a:p>
            <a:pPr>
              <a:lnSpc>
                <a:spcPct val="90000"/>
              </a:lnSpc>
            </a:pPr>
            <a:r>
              <a:rPr lang="en-GB" dirty="0">
                <a:solidFill>
                  <a:schemeClr val="tx1">
                    <a:lumMod val="75000"/>
                    <a:lumOff val="25000"/>
                  </a:schemeClr>
                </a:solidFill>
              </a:rPr>
              <a:t>Children will need to know which ones they have practised so during the test they know which ones to answer. </a:t>
            </a:r>
          </a:p>
          <a:p>
            <a:pPr>
              <a:lnSpc>
                <a:spcPct val="90000"/>
              </a:lnSpc>
            </a:pPr>
            <a:r>
              <a:rPr lang="en-GB" dirty="0">
                <a:solidFill>
                  <a:schemeClr val="tx1">
                    <a:lumMod val="75000"/>
                    <a:lumOff val="25000"/>
                  </a:schemeClr>
                </a:solidFill>
              </a:rPr>
              <a:t>For our more confident spellers, it is important that the children are not just learning the spellings each week for the tests and then not remembering how to spell them within their writing.</a:t>
            </a:r>
          </a:p>
          <a:p>
            <a:pPr>
              <a:lnSpc>
                <a:spcPct val="90000"/>
              </a:lnSpc>
              <a:buFontTx/>
              <a:buChar char="-"/>
            </a:pPr>
            <a:r>
              <a:rPr lang="en-GB" dirty="0">
                <a:solidFill>
                  <a:schemeClr val="tx1">
                    <a:lumMod val="75000"/>
                    <a:lumOff val="25000"/>
                  </a:schemeClr>
                </a:solidFill>
              </a:rPr>
              <a:t>Your child could write some sentences using their weekly spellings to ensure they can </a:t>
            </a:r>
            <a:r>
              <a:rPr lang="en-GB">
                <a:solidFill>
                  <a:schemeClr val="tx1">
                    <a:lumMod val="75000"/>
                    <a:lumOff val="25000"/>
                  </a:schemeClr>
                </a:solidFill>
              </a:rPr>
              <a:t>spell </a:t>
            </a:r>
            <a:r>
              <a:rPr lang="en-GB" smtClean="0">
                <a:solidFill>
                  <a:schemeClr val="tx1">
                    <a:lumMod val="75000"/>
                    <a:lumOff val="25000"/>
                  </a:schemeClr>
                </a:solidFill>
              </a:rPr>
              <a:t>them, as </a:t>
            </a:r>
            <a:r>
              <a:rPr lang="en-GB" dirty="0">
                <a:solidFill>
                  <a:schemeClr val="tx1">
                    <a:lumMod val="75000"/>
                    <a:lumOff val="25000"/>
                  </a:schemeClr>
                </a:solidFill>
              </a:rPr>
              <a:t>well as have a clear understanding of the meaning.</a:t>
            </a:r>
          </a:p>
          <a:p>
            <a:pPr>
              <a:lnSpc>
                <a:spcPct val="90000"/>
              </a:lnSpc>
              <a:buFontTx/>
              <a:buChar char="-"/>
            </a:pPr>
            <a:r>
              <a:rPr lang="en-GB" dirty="0">
                <a:solidFill>
                  <a:schemeClr val="tx1">
                    <a:lumMod val="75000"/>
                    <a:lumOff val="25000"/>
                  </a:schemeClr>
                </a:solidFill>
              </a:rPr>
              <a:t>They could even write a short story and highlight each spelling.</a:t>
            </a:r>
          </a:p>
        </p:txBody>
      </p:sp>
    </p:spTree>
    <p:extLst>
      <p:ext uri="{BB962C8B-B14F-4D97-AF65-F5344CB8AC3E}">
        <p14:creationId xmlns:p14="http://schemas.microsoft.com/office/powerpoint/2010/main" val="41614211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a:stretch>
            <a:fillRect/>
          </a:stretch>
        </p:blipFill>
        <p:spPr>
          <a:xfrm>
            <a:off x="1503484" y="553917"/>
            <a:ext cx="8899407" cy="5640020"/>
          </a:xfrm>
          <a:prstGeom prst="rect">
            <a:avLst/>
          </a:prstGeom>
        </p:spPr>
      </p:pic>
    </p:spTree>
    <p:extLst>
      <p:ext uri="{BB962C8B-B14F-4D97-AF65-F5344CB8AC3E}">
        <p14:creationId xmlns:p14="http://schemas.microsoft.com/office/powerpoint/2010/main" val="10077076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rotWithShape="1">
          <a:blip r:embed="rId2"/>
          <a:srcRect l="33608" t="16717" r="33440" b="7037"/>
          <a:stretch/>
        </p:blipFill>
        <p:spPr>
          <a:xfrm>
            <a:off x="3868615" y="476693"/>
            <a:ext cx="4605704" cy="5994446"/>
          </a:xfrm>
          <a:prstGeom prst="rect">
            <a:avLst/>
          </a:prstGeom>
        </p:spPr>
      </p:pic>
    </p:spTree>
    <p:extLst>
      <p:ext uri="{BB962C8B-B14F-4D97-AF65-F5344CB8AC3E}">
        <p14:creationId xmlns:p14="http://schemas.microsoft.com/office/powerpoint/2010/main" val="14508522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009E310-C7C2-4F23-B466-4417C8ED3B9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Rectangle 9">
            <a:extLst>
              <a:ext uri="{FF2B5EF4-FFF2-40B4-BE49-F238E27FC236}">
                <a16:creationId xmlns:a16="http://schemas.microsoft.com/office/drawing/2014/main" id="{23FB29C5-9E32-4F49-A689-B10EE31E5B3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blipFill dpi="0" rotWithShape="1">
            <a:blip r:embed="rId2">
              <a:alphaModFix amt="45000"/>
              <a:duotone>
                <a:schemeClr val="accent2">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2" name="Rectangle 11">
            <a:extLst>
              <a:ext uri="{FF2B5EF4-FFF2-40B4-BE49-F238E27FC236}">
                <a16:creationId xmlns:a16="http://schemas.microsoft.com/office/drawing/2014/main" id="{A4C31FF5-F97E-4082-BFC5-A880DB9F3F0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1150" y="457200"/>
            <a:ext cx="8533646" cy="5943603"/>
          </a:xfrm>
          <a:prstGeom prst="rect">
            <a:avLst/>
          </a:prstGeom>
          <a:solidFill>
            <a:schemeClr val="tx1"/>
          </a:solidFill>
          <a:ln w="6350" cap="flat" cmpd="sng" algn="ctr">
            <a:solidFill>
              <a:schemeClr val="tx1">
                <a:lumMod val="65000"/>
                <a:lumOff val="35000"/>
              </a:schemeClr>
            </a:solidFill>
            <a:prstDash val="solid"/>
          </a:ln>
          <a:effectLst>
            <a:outerShdw blurRad="63500" algn="ctr" rotWithShape="0">
              <a:prstClr val="black">
                <a:alpha val="40000"/>
              </a:prstClr>
            </a:outerShdw>
            <a:softEdge rad="0"/>
          </a:effectLst>
        </p:spPr>
        <p:txBody>
          <a:bodyPr/>
          <a:lstStyle/>
          <a:p>
            <a:endParaRPr lang="en-GB"/>
          </a:p>
        </p:txBody>
      </p:sp>
      <p:sp>
        <p:nvSpPr>
          <p:cNvPr id="14" name="Rectangle 13">
            <a:extLst>
              <a:ext uri="{FF2B5EF4-FFF2-40B4-BE49-F238E27FC236}">
                <a16:creationId xmlns:a16="http://schemas.microsoft.com/office/drawing/2014/main" id="{6015B4CE-42DE-4E9B-B800-B5B8142E6FC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2467" y="621793"/>
            <a:ext cx="8198780" cy="5614416"/>
          </a:xfrm>
          <a:prstGeom prst="rect">
            <a:avLst/>
          </a:prstGeom>
          <a:solidFill>
            <a:schemeClr val="bg2"/>
          </a:solidFill>
          <a:ln w="9525" cap="sq" cmpd="sng" algn="ctr">
            <a:noFill/>
            <a:prstDash val="solid"/>
            <a:miter lim="800000"/>
          </a:ln>
          <a:effectLst/>
        </p:spPr>
        <p:txBody>
          <a:bodyPr/>
          <a:lstStyle/>
          <a:p>
            <a:endParaRPr lang="en-GB"/>
          </a:p>
        </p:txBody>
      </p:sp>
      <p:sp>
        <p:nvSpPr>
          <p:cNvPr id="2" name="Title 1">
            <a:extLst>
              <a:ext uri="{FF2B5EF4-FFF2-40B4-BE49-F238E27FC236}">
                <a16:creationId xmlns:a16="http://schemas.microsoft.com/office/drawing/2014/main" id="{F534DF5F-7A6A-CFFB-A770-3F5C1665E842}"/>
              </a:ext>
            </a:extLst>
          </p:cNvPr>
          <p:cNvSpPr>
            <a:spLocks noGrp="1"/>
          </p:cNvSpPr>
          <p:nvPr>
            <p:ph type="title"/>
          </p:nvPr>
        </p:nvSpPr>
        <p:spPr>
          <a:xfrm>
            <a:off x="3844616" y="881210"/>
            <a:ext cx="7417925" cy="1517035"/>
          </a:xfrm>
        </p:spPr>
        <p:txBody>
          <a:bodyPr>
            <a:normAutofit/>
          </a:bodyPr>
          <a:lstStyle/>
          <a:p>
            <a:r>
              <a:rPr lang="en-GB" dirty="0">
                <a:solidFill>
                  <a:schemeClr val="tx1">
                    <a:lumMod val="75000"/>
                    <a:lumOff val="25000"/>
                  </a:schemeClr>
                </a:solidFill>
              </a:rPr>
              <a:t>Reading</a:t>
            </a:r>
          </a:p>
        </p:txBody>
      </p:sp>
      <p:sp>
        <p:nvSpPr>
          <p:cNvPr id="3" name="Content Placeholder 2">
            <a:extLst>
              <a:ext uri="{FF2B5EF4-FFF2-40B4-BE49-F238E27FC236}">
                <a16:creationId xmlns:a16="http://schemas.microsoft.com/office/drawing/2014/main" id="{058353C3-FE49-718C-34B1-A940B99D506D}"/>
              </a:ext>
            </a:extLst>
          </p:cNvPr>
          <p:cNvSpPr>
            <a:spLocks noGrp="1"/>
          </p:cNvSpPr>
          <p:nvPr>
            <p:ph idx="1"/>
          </p:nvPr>
        </p:nvSpPr>
        <p:spPr>
          <a:xfrm>
            <a:off x="3844616" y="2626840"/>
            <a:ext cx="7245103" cy="3131777"/>
          </a:xfrm>
        </p:spPr>
        <p:txBody>
          <a:bodyPr>
            <a:normAutofit/>
          </a:bodyPr>
          <a:lstStyle/>
          <a:p>
            <a:r>
              <a:rPr lang="en-GB" dirty="0">
                <a:solidFill>
                  <a:schemeClr val="tx1">
                    <a:lumMod val="75000"/>
                    <a:lumOff val="25000"/>
                  </a:schemeClr>
                </a:solidFill>
              </a:rPr>
              <a:t>All children should now have a school library book- please let us know if not.</a:t>
            </a:r>
          </a:p>
          <a:p>
            <a:r>
              <a:rPr lang="en-GB" dirty="0">
                <a:solidFill>
                  <a:schemeClr val="tx1">
                    <a:lumMod val="75000"/>
                    <a:lumOff val="25000"/>
                  </a:schemeClr>
                </a:solidFill>
              </a:rPr>
              <a:t>This needs to come into school with them daily please</a:t>
            </a:r>
          </a:p>
          <a:p>
            <a:r>
              <a:rPr lang="en-GB" dirty="0">
                <a:solidFill>
                  <a:schemeClr val="tx1">
                    <a:lumMod val="75000"/>
                    <a:lumOff val="25000"/>
                  </a:schemeClr>
                </a:solidFill>
              </a:rPr>
              <a:t>We do daily Guided Reading activities where the children will work with adults in a rotation and all have a chance to enjoy our reading corner.</a:t>
            </a:r>
          </a:p>
          <a:p>
            <a:r>
              <a:rPr lang="en-GB" dirty="0">
                <a:solidFill>
                  <a:schemeClr val="tx1">
                    <a:lumMod val="75000"/>
                    <a:lumOff val="25000"/>
                  </a:schemeClr>
                </a:solidFill>
              </a:rPr>
              <a:t>They will become familiar with how to answer Reading Comprehension questions but please do support them with their homework.</a:t>
            </a:r>
          </a:p>
        </p:txBody>
      </p:sp>
    </p:spTree>
    <p:extLst>
      <p:ext uri="{BB962C8B-B14F-4D97-AF65-F5344CB8AC3E}">
        <p14:creationId xmlns:p14="http://schemas.microsoft.com/office/powerpoint/2010/main" val="30698267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CEDA0-36DF-1AE1-ADDD-DDA951223FB1}"/>
              </a:ext>
            </a:extLst>
          </p:cNvPr>
          <p:cNvSpPr>
            <a:spLocks noGrp="1"/>
          </p:cNvSpPr>
          <p:nvPr>
            <p:ph type="title"/>
          </p:nvPr>
        </p:nvSpPr>
        <p:spPr/>
        <p:txBody>
          <a:bodyPr/>
          <a:lstStyle/>
          <a:p>
            <a:r>
              <a:rPr lang="en-GB" dirty="0" err="1"/>
              <a:t>Timestables</a:t>
            </a:r>
            <a:endParaRPr lang="en-GB" dirty="0"/>
          </a:p>
        </p:txBody>
      </p:sp>
      <p:sp>
        <p:nvSpPr>
          <p:cNvPr id="3" name="Content Placeholder 2">
            <a:extLst>
              <a:ext uri="{FF2B5EF4-FFF2-40B4-BE49-F238E27FC236}">
                <a16:creationId xmlns:a16="http://schemas.microsoft.com/office/drawing/2014/main" id="{A3FB977F-7F2A-1B47-EBD8-1A2560BF0C2A}"/>
              </a:ext>
            </a:extLst>
          </p:cNvPr>
          <p:cNvSpPr>
            <a:spLocks noGrp="1"/>
          </p:cNvSpPr>
          <p:nvPr>
            <p:ph idx="1"/>
          </p:nvPr>
        </p:nvSpPr>
        <p:spPr>
          <a:xfrm>
            <a:off x="1066800" y="1732085"/>
            <a:ext cx="10058400" cy="4302955"/>
          </a:xfrm>
        </p:spPr>
        <p:txBody>
          <a:bodyPr>
            <a:normAutofit fontScale="92500" lnSpcReduction="10000"/>
          </a:bodyPr>
          <a:lstStyle/>
          <a:p>
            <a:pPr>
              <a:lnSpc>
                <a:spcPct val="90000"/>
              </a:lnSpc>
            </a:pPr>
            <a:r>
              <a:rPr lang="en-GB" dirty="0">
                <a:solidFill>
                  <a:schemeClr val="tx1">
                    <a:lumMod val="75000"/>
                    <a:lumOff val="25000"/>
                  </a:schemeClr>
                </a:solidFill>
              </a:rPr>
              <a:t>We use TTRS every Friday to practise </a:t>
            </a:r>
            <a:r>
              <a:rPr lang="en-GB" dirty="0" err="1">
                <a:solidFill>
                  <a:schemeClr val="tx1">
                    <a:lumMod val="75000"/>
                    <a:lumOff val="25000"/>
                  </a:schemeClr>
                </a:solidFill>
              </a:rPr>
              <a:t>timestables</a:t>
            </a:r>
            <a:r>
              <a:rPr lang="en-GB" dirty="0">
                <a:solidFill>
                  <a:schemeClr val="tx1">
                    <a:lumMod val="75000"/>
                    <a:lumOff val="25000"/>
                  </a:schemeClr>
                </a:solidFill>
              </a:rPr>
              <a:t> in Year 5, with a mix of tests, using multiplication and division word problems and laptop activities.</a:t>
            </a:r>
          </a:p>
          <a:p>
            <a:pPr>
              <a:lnSpc>
                <a:spcPct val="90000"/>
              </a:lnSpc>
            </a:pPr>
            <a:endParaRPr lang="en-GB" dirty="0">
              <a:solidFill>
                <a:schemeClr val="tx1">
                  <a:lumMod val="75000"/>
                  <a:lumOff val="25000"/>
                </a:schemeClr>
              </a:solidFill>
            </a:endParaRPr>
          </a:p>
          <a:p>
            <a:pPr>
              <a:lnSpc>
                <a:spcPct val="90000"/>
              </a:lnSpc>
            </a:pPr>
            <a:r>
              <a:rPr lang="en-GB" dirty="0">
                <a:solidFill>
                  <a:schemeClr val="tx1">
                    <a:lumMod val="75000"/>
                    <a:lumOff val="25000"/>
                  </a:schemeClr>
                </a:solidFill>
              </a:rPr>
              <a:t>At home please regularly practise the tables your child struggles with the most, or if your child is particularly confident with their multiplication recall, then you could practise with giving your child some word problems.</a:t>
            </a:r>
          </a:p>
          <a:p>
            <a:pPr>
              <a:lnSpc>
                <a:spcPct val="90000"/>
              </a:lnSpc>
            </a:pPr>
            <a:endParaRPr lang="en-GB" dirty="0">
              <a:solidFill>
                <a:schemeClr val="tx1">
                  <a:lumMod val="75000"/>
                  <a:lumOff val="25000"/>
                </a:schemeClr>
              </a:solidFill>
            </a:endParaRPr>
          </a:p>
          <a:p>
            <a:pPr>
              <a:lnSpc>
                <a:spcPct val="90000"/>
              </a:lnSpc>
            </a:pPr>
            <a:r>
              <a:rPr lang="en-GB" dirty="0">
                <a:solidFill>
                  <a:schemeClr val="tx1">
                    <a:lumMod val="75000"/>
                    <a:lumOff val="25000"/>
                  </a:schemeClr>
                </a:solidFill>
              </a:rPr>
              <a:t>For example:</a:t>
            </a:r>
          </a:p>
          <a:p>
            <a:pPr marL="0" indent="0">
              <a:lnSpc>
                <a:spcPct val="90000"/>
              </a:lnSpc>
              <a:buNone/>
            </a:pPr>
            <a:r>
              <a:rPr lang="en-GB" i="1" dirty="0">
                <a:solidFill>
                  <a:schemeClr val="tx1">
                    <a:lumMod val="75000"/>
                    <a:lumOff val="25000"/>
                  </a:schemeClr>
                </a:solidFill>
              </a:rPr>
              <a:t>There were 9 packets of pens, each with 12 pens inside. How many pens were there altogether?</a:t>
            </a:r>
          </a:p>
          <a:p>
            <a:pPr>
              <a:lnSpc>
                <a:spcPct val="90000"/>
              </a:lnSpc>
            </a:pPr>
            <a:endParaRPr lang="en-GB" i="1" dirty="0">
              <a:solidFill>
                <a:schemeClr val="tx1">
                  <a:lumMod val="75000"/>
                  <a:lumOff val="25000"/>
                </a:schemeClr>
              </a:solidFill>
            </a:endParaRPr>
          </a:p>
          <a:p>
            <a:pPr marL="0" indent="0">
              <a:lnSpc>
                <a:spcPct val="90000"/>
              </a:lnSpc>
              <a:buNone/>
            </a:pPr>
            <a:r>
              <a:rPr lang="en-GB" i="1" dirty="0">
                <a:solidFill>
                  <a:schemeClr val="tx1">
                    <a:lumMod val="75000"/>
                    <a:lumOff val="25000"/>
                  </a:schemeClr>
                </a:solidFill>
              </a:rPr>
              <a:t>There were 30 children in the class and they were asked to make 4 teams. How many children could be on each team?</a:t>
            </a:r>
          </a:p>
          <a:p>
            <a:pPr marL="0" indent="0">
              <a:lnSpc>
                <a:spcPct val="90000"/>
              </a:lnSpc>
              <a:buNone/>
            </a:pPr>
            <a:r>
              <a:rPr lang="en-GB" i="1" dirty="0">
                <a:solidFill>
                  <a:schemeClr val="tx1">
                    <a:lumMod val="75000"/>
                    <a:lumOff val="25000"/>
                  </a:schemeClr>
                </a:solidFill>
              </a:rPr>
              <a:t>Here the children are using their reasoning skills too- they may see that 30 cannot be divided evenly by 4 and start finding solutions- such as 2 teams of 8 and 2 teams of 7.</a:t>
            </a:r>
          </a:p>
          <a:p>
            <a:endParaRPr lang="en-GB" dirty="0"/>
          </a:p>
        </p:txBody>
      </p:sp>
    </p:spTree>
    <p:extLst>
      <p:ext uri="{BB962C8B-B14F-4D97-AF65-F5344CB8AC3E}">
        <p14:creationId xmlns:p14="http://schemas.microsoft.com/office/powerpoint/2010/main" val="23175039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rotWithShape="1">
          <a:blip r:embed="rId2"/>
          <a:srcRect l="33734" t="14928" r="33314" b="2013"/>
          <a:stretch/>
        </p:blipFill>
        <p:spPr>
          <a:xfrm>
            <a:off x="7025054" y="330199"/>
            <a:ext cx="4396155" cy="6233015"/>
          </a:xfrm>
          <a:prstGeom prst="rect">
            <a:avLst/>
          </a:prstGeom>
        </p:spPr>
      </p:pic>
      <p:pic>
        <p:nvPicPr>
          <p:cNvPr id="5" name="Content Placeholder 3"/>
          <p:cNvPicPr>
            <a:picLocks noChangeAspect="1"/>
          </p:cNvPicPr>
          <p:nvPr/>
        </p:nvPicPr>
        <p:blipFill>
          <a:blip r:embed="rId3"/>
          <a:stretch>
            <a:fillRect/>
          </a:stretch>
        </p:blipFill>
        <p:spPr>
          <a:xfrm>
            <a:off x="1636629" y="422031"/>
            <a:ext cx="4153548" cy="5884788"/>
          </a:xfrm>
          <a:prstGeom prst="rect">
            <a:avLst/>
          </a:prstGeom>
        </p:spPr>
      </p:pic>
    </p:spTree>
    <p:extLst>
      <p:ext uri="{BB962C8B-B14F-4D97-AF65-F5344CB8AC3E}">
        <p14:creationId xmlns:p14="http://schemas.microsoft.com/office/powerpoint/2010/main" val="12576956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009E310-C7C2-4F23-B466-4417C8ED3B9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Rectangle 9">
            <a:extLst>
              <a:ext uri="{FF2B5EF4-FFF2-40B4-BE49-F238E27FC236}">
                <a16:creationId xmlns:a16="http://schemas.microsoft.com/office/drawing/2014/main" id="{23FB29C5-9E32-4F49-A689-B10EE31E5B3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blipFill dpi="0" rotWithShape="1">
            <a:blip r:embed="rId2">
              <a:alphaModFix amt="45000"/>
              <a:duotone>
                <a:schemeClr val="accent2">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2" name="Rectangle 11">
            <a:extLst>
              <a:ext uri="{FF2B5EF4-FFF2-40B4-BE49-F238E27FC236}">
                <a16:creationId xmlns:a16="http://schemas.microsoft.com/office/drawing/2014/main" id="{A4C31FF5-F97E-4082-BFC5-A880DB9F3F0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1150" y="457200"/>
            <a:ext cx="8533646" cy="5943603"/>
          </a:xfrm>
          <a:prstGeom prst="rect">
            <a:avLst/>
          </a:prstGeom>
          <a:solidFill>
            <a:schemeClr val="tx1"/>
          </a:solidFill>
          <a:ln w="6350" cap="flat" cmpd="sng" algn="ctr">
            <a:solidFill>
              <a:schemeClr val="tx1">
                <a:lumMod val="65000"/>
                <a:lumOff val="35000"/>
              </a:schemeClr>
            </a:solidFill>
            <a:prstDash val="solid"/>
          </a:ln>
          <a:effectLst>
            <a:outerShdw blurRad="63500" algn="ctr" rotWithShape="0">
              <a:prstClr val="black">
                <a:alpha val="40000"/>
              </a:prstClr>
            </a:outerShdw>
            <a:softEdge rad="0"/>
          </a:effectLst>
        </p:spPr>
        <p:txBody>
          <a:bodyPr/>
          <a:lstStyle/>
          <a:p>
            <a:endParaRPr lang="en-GB"/>
          </a:p>
        </p:txBody>
      </p:sp>
      <p:sp>
        <p:nvSpPr>
          <p:cNvPr id="14" name="Rectangle 13">
            <a:extLst>
              <a:ext uri="{FF2B5EF4-FFF2-40B4-BE49-F238E27FC236}">
                <a16:creationId xmlns:a16="http://schemas.microsoft.com/office/drawing/2014/main" id="{6015B4CE-42DE-4E9B-B800-B5B8142E6FC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2467" y="621793"/>
            <a:ext cx="8198780" cy="5614416"/>
          </a:xfrm>
          <a:prstGeom prst="rect">
            <a:avLst/>
          </a:prstGeom>
          <a:solidFill>
            <a:schemeClr val="bg2"/>
          </a:solidFill>
          <a:ln w="9525" cap="sq" cmpd="sng" algn="ctr">
            <a:noFill/>
            <a:prstDash val="solid"/>
            <a:miter lim="800000"/>
          </a:ln>
          <a:effectLst/>
        </p:spPr>
        <p:txBody>
          <a:bodyPr/>
          <a:lstStyle/>
          <a:p>
            <a:endParaRPr lang="en-GB"/>
          </a:p>
        </p:txBody>
      </p:sp>
      <p:sp>
        <p:nvSpPr>
          <p:cNvPr id="2" name="Title 1">
            <a:extLst>
              <a:ext uri="{FF2B5EF4-FFF2-40B4-BE49-F238E27FC236}">
                <a16:creationId xmlns:a16="http://schemas.microsoft.com/office/drawing/2014/main" id="{0DBCA574-C854-5693-35B1-604881F54D05}"/>
              </a:ext>
            </a:extLst>
          </p:cNvPr>
          <p:cNvSpPr>
            <a:spLocks noGrp="1"/>
          </p:cNvSpPr>
          <p:nvPr>
            <p:ph type="title"/>
          </p:nvPr>
        </p:nvSpPr>
        <p:spPr>
          <a:xfrm>
            <a:off x="3844616" y="881210"/>
            <a:ext cx="7417925" cy="1517035"/>
          </a:xfrm>
        </p:spPr>
        <p:txBody>
          <a:bodyPr>
            <a:normAutofit/>
          </a:bodyPr>
          <a:lstStyle/>
          <a:p>
            <a:r>
              <a:rPr lang="en-GB">
                <a:solidFill>
                  <a:schemeClr val="tx1">
                    <a:lumMod val="75000"/>
                    <a:lumOff val="25000"/>
                  </a:schemeClr>
                </a:solidFill>
              </a:rPr>
              <a:t>Curriculum Overview</a:t>
            </a:r>
          </a:p>
        </p:txBody>
      </p:sp>
      <p:sp>
        <p:nvSpPr>
          <p:cNvPr id="3" name="Content Placeholder 2">
            <a:extLst>
              <a:ext uri="{FF2B5EF4-FFF2-40B4-BE49-F238E27FC236}">
                <a16:creationId xmlns:a16="http://schemas.microsoft.com/office/drawing/2014/main" id="{53C96ED8-6596-9722-24B8-F552383210C6}"/>
              </a:ext>
            </a:extLst>
          </p:cNvPr>
          <p:cNvSpPr>
            <a:spLocks noGrp="1"/>
          </p:cNvSpPr>
          <p:nvPr>
            <p:ph idx="1"/>
          </p:nvPr>
        </p:nvSpPr>
        <p:spPr>
          <a:xfrm>
            <a:off x="3844616" y="2626840"/>
            <a:ext cx="7245103" cy="3131777"/>
          </a:xfrm>
        </p:spPr>
        <p:txBody>
          <a:bodyPr>
            <a:normAutofit fontScale="92500" lnSpcReduction="10000"/>
          </a:bodyPr>
          <a:lstStyle/>
          <a:p>
            <a:r>
              <a:rPr lang="en-GB" dirty="0">
                <a:solidFill>
                  <a:schemeClr val="tx1">
                    <a:lumMod val="75000"/>
                    <a:lumOff val="25000"/>
                  </a:schemeClr>
                </a:solidFill>
              </a:rPr>
              <a:t>We will be shortly sending home our Year 5 Curriculum Overviews that map out the learning for this half-term. </a:t>
            </a:r>
          </a:p>
          <a:p>
            <a:r>
              <a:rPr lang="en-GB" dirty="0">
                <a:solidFill>
                  <a:schemeClr val="tx1">
                    <a:lumMod val="75000"/>
                    <a:lumOff val="25000"/>
                  </a:schemeClr>
                </a:solidFill>
              </a:rPr>
              <a:t>As a school we are no longer doing termly topics, but instead focussing on different areas of learning per half term.</a:t>
            </a:r>
          </a:p>
          <a:p>
            <a:endParaRPr lang="en-GB" dirty="0">
              <a:solidFill>
                <a:schemeClr val="tx1">
                  <a:lumMod val="75000"/>
                  <a:lumOff val="25000"/>
                </a:schemeClr>
              </a:solidFill>
            </a:endParaRPr>
          </a:p>
          <a:p>
            <a:pPr marL="0" indent="0">
              <a:buNone/>
            </a:pPr>
            <a:r>
              <a:rPr lang="en-GB" dirty="0">
                <a:solidFill>
                  <a:schemeClr val="tx1">
                    <a:lumMod val="75000"/>
                    <a:lumOff val="25000"/>
                  </a:schemeClr>
                </a:solidFill>
              </a:rPr>
              <a:t>For example, we have a History focus this half-term where we are learning about The Vikings and next half term we will be having a  Geography focus. </a:t>
            </a:r>
          </a:p>
          <a:p>
            <a:pPr marL="0" indent="0">
              <a:buNone/>
            </a:pPr>
            <a:endParaRPr lang="en-GB" dirty="0">
              <a:solidFill>
                <a:schemeClr val="tx1">
                  <a:lumMod val="75000"/>
                  <a:lumOff val="25000"/>
                </a:schemeClr>
              </a:solidFill>
            </a:endParaRPr>
          </a:p>
          <a:p>
            <a:pPr marL="0" indent="0">
              <a:buNone/>
            </a:pPr>
            <a:r>
              <a:rPr lang="en-GB" dirty="0">
                <a:solidFill>
                  <a:schemeClr val="tx1">
                    <a:lumMod val="75000"/>
                    <a:lumOff val="25000"/>
                  </a:schemeClr>
                </a:solidFill>
              </a:rPr>
              <a:t>You will receive a full overview about this each half-term.</a:t>
            </a:r>
          </a:p>
        </p:txBody>
      </p:sp>
    </p:spTree>
    <p:extLst>
      <p:ext uri="{BB962C8B-B14F-4D97-AF65-F5344CB8AC3E}">
        <p14:creationId xmlns:p14="http://schemas.microsoft.com/office/powerpoint/2010/main" val="37856310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rotWithShape="1">
          <a:blip r:embed="rId2"/>
          <a:srcRect l="20275" t="16047" r="21115" b="6590"/>
          <a:stretch/>
        </p:blipFill>
        <p:spPr>
          <a:xfrm>
            <a:off x="1723294" y="438649"/>
            <a:ext cx="8065476" cy="5988529"/>
          </a:xfrm>
          <a:prstGeom prst="rect">
            <a:avLst/>
          </a:prstGeom>
        </p:spPr>
      </p:pic>
    </p:spTree>
    <p:extLst>
      <p:ext uri="{BB962C8B-B14F-4D97-AF65-F5344CB8AC3E}">
        <p14:creationId xmlns:p14="http://schemas.microsoft.com/office/powerpoint/2010/main" val="24442194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009E310-C7C2-4F23-B466-4417C8ED3B9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Rectangle 9">
            <a:extLst>
              <a:ext uri="{FF2B5EF4-FFF2-40B4-BE49-F238E27FC236}">
                <a16:creationId xmlns:a16="http://schemas.microsoft.com/office/drawing/2014/main" id="{23FB29C5-9E32-4F49-A689-B10EE31E5B3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blipFill dpi="0" rotWithShape="1">
            <a:blip r:embed="rId2">
              <a:alphaModFix amt="45000"/>
              <a:duotone>
                <a:schemeClr val="accent2">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2" name="Rectangle 11">
            <a:extLst>
              <a:ext uri="{FF2B5EF4-FFF2-40B4-BE49-F238E27FC236}">
                <a16:creationId xmlns:a16="http://schemas.microsoft.com/office/drawing/2014/main" id="{A4C31FF5-F97E-4082-BFC5-A880DB9F3F0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1150" y="457200"/>
            <a:ext cx="8533646" cy="5943603"/>
          </a:xfrm>
          <a:prstGeom prst="rect">
            <a:avLst/>
          </a:prstGeom>
          <a:solidFill>
            <a:schemeClr val="tx1"/>
          </a:solidFill>
          <a:ln w="6350" cap="flat" cmpd="sng" algn="ctr">
            <a:solidFill>
              <a:schemeClr val="tx1">
                <a:lumMod val="65000"/>
                <a:lumOff val="35000"/>
              </a:schemeClr>
            </a:solidFill>
            <a:prstDash val="solid"/>
          </a:ln>
          <a:effectLst>
            <a:outerShdw blurRad="63500" algn="ctr" rotWithShape="0">
              <a:prstClr val="black">
                <a:alpha val="40000"/>
              </a:prstClr>
            </a:outerShdw>
            <a:softEdge rad="0"/>
          </a:effectLst>
        </p:spPr>
        <p:txBody>
          <a:bodyPr/>
          <a:lstStyle/>
          <a:p>
            <a:endParaRPr lang="en-GB"/>
          </a:p>
        </p:txBody>
      </p:sp>
      <p:sp>
        <p:nvSpPr>
          <p:cNvPr id="14" name="Rectangle 13">
            <a:extLst>
              <a:ext uri="{FF2B5EF4-FFF2-40B4-BE49-F238E27FC236}">
                <a16:creationId xmlns:a16="http://schemas.microsoft.com/office/drawing/2014/main" id="{6015B4CE-42DE-4E9B-B800-B5B8142E6FC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2467" y="621793"/>
            <a:ext cx="8198780" cy="5614416"/>
          </a:xfrm>
          <a:prstGeom prst="rect">
            <a:avLst/>
          </a:prstGeom>
          <a:solidFill>
            <a:schemeClr val="bg2"/>
          </a:solidFill>
          <a:ln w="9525" cap="sq" cmpd="sng" algn="ctr">
            <a:noFill/>
            <a:prstDash val="solid"/>
            <a:miter lim="800000"/>
          </a:ln>
          <a:effectLst/>
        </p:spPr>
        <p:txBody>
          <a:bodyPr/>
          <a:lstStyle/>
          <a:p>
            <a:endParaRPr lang="en-GB"/>
          </a:p>
        </p:txBody>
      </p:sp>
      <p:sp>
        <p:nvSpPr>
          <p:cNvPr id="2" name="Title 1">
            <a:extLst>
              <a:ext uri="{FF2B5EF4-FFF2-40B4-BE49-F238E27FC236}">
                <a16:creationId xmlns:a16="http://schemas.microsoft.com/office/drawing/2014/main" id="{D23DC218-0BD5-F546-6621-C081E777FCEA}"/>
              </a:ext>
            </a:extLst>
          </p:cNvPr>
          <p:cNvSpPr>
            <a:spLocks noGrp="1"/>
          </p:cNvSpPr>
          <p:nvPr>
            <p:ph type="title"/>
          </p:nvPr>
        </p:nvSpPr>
        <p:spPr>
          <a:xfrm>
            <a:off x="3844616" y="881210"/>
            <a:ext cx="7417925" cy="1517035"/>
          </a:xfrm>
        </p:spPr>
        <p:txBody>
          <a:bodyPr>
            <a:normAutofit/>
          </a:bodyPr>
          <a:lstStyle/>
          <a:p>
            <a:r>
              <a:rPr lang="en-GB" dirty="0">
                <a:solidFill>
                  <a:schemeClr val="tx1">
                    <a:lumMod val="75000"/>
                    <a:lumOff val="25000"/>
                  </a:schemeClr>
                </a:solidFill>
              </a:rPr>
              <a:t>Notices</a:t>
            </a:r>
          </a:p>
        </p:txBody>
      </p:sp>
      <p:sp>
        <p:nvSpPr>
          <p:cNvPr id="3" name="Content Placeholder 2">
            <a:extLst>
              <a:ext uri="{FF2B5EF4-FFF2-40B4-BE49-F238E27FC236}">
                <a16:creationId xmlns:a16="http://schemas.microsoft.com/office/drawing/2014/main" id="{7C3BC8A6-DCD4-84BD-3E5A-B85B33762E56}"/>
              </a:ext>
            </a:extLst>
          </p:cNvPr>
          <p:cNvSpPr>
            <a:spLocks noGrp="1"/>
          </p:cNvSpPr>
          <p:nvPr>
            <p:ph idx="1"/>
          </p:nvPr>
        </p:nvSpPr>
        <p:spPr>
          <a:xfrm>
            <a:off x="3844616" y="2101362"/>
            <a:ext cx="7245103" cy="3657255"/>
          </a:xfrm>
        </p:spPr>
        <p:txBody>
          <a:bodyPr>
            <a:normAutofit fontScale="92500" lnSpcReduction="10000"/>
          </a:bodyPr>
          <a:lstStyle/>
          <a:p>
            <a:r>
              <a:rPr lang="en-GB" dirty="0">
                <a:solidFill>
                  <a:schemeClr val="tx1">
                    <a:lumMod val="75000"/>
                    <a:lumOff val="25000"/>
                  </a:schemeClr>
                </a:solidFill>
              </a:rPr>
              <a:t>We will send out reminders when it is the Year 5 Forest School or Cooking  dates</a:t>
            </a:r>
          </a:p>
          <a:p>
            <a:endParaRPr lang="en-GB" dirty="0">
              <a:solidFill>
                <a:schemeClr val="tx1">
                  <a:lumMod val="75000"/>
                  <a:lumOff val="25000"/>
                </a:schemeClr>
              </a:solidFill>
            </a:endParaRPr>
          </a:p>
          <a:p>
            <a:r>
              <a:rPr lang="en-GB" dirty="0">
                <a:solidFill>
                  <a:schemeClr val="tx1">
                    <a:lumMod val="75000"/>
                    <a:lumOff val="25000"/>
                  </a:schemeClr>
                </a:solidFill>
              </a:rPr>
              <a:t>We have a fantastic trip to The Planetarium in Chichester in the Spring term, as well as visits to SPH for Sporting and Science events.</a:t>
            </a:r>
          </a:p>
          <a:p>
            <a:endParaRPr lang="en-GB" dirty="0">
              <a:solidFill>
                <a:schemeClr val="tx1">
                  <a:lumMod val="75000"/>
                  <a:lumOff val="25000"/>
                </a:schemeClr>
              </a:solidFill>
            </a:endParaRPr>
          </a:p>
          <a:p>
            <a:pPr marL="0" indent="0">
              <a:buNone/>
            </a:pPr>
            <a:r>
              <a:rPr lang="en-GB" dirty="0">
                <a:solidFill>
                  <a:schemeClr val="tx1">
                    <a:lumMod val="75000"/>
                    <a:lumOff val="25000"/>
                  </a:schemeClr>
                </a:solidFill>
              </a:rPr>
              <a:t>A Reminder</a:t>
            </a:r>
          </a:p>
          <a:p>
            <a:r>
              <a:rPr lang="en-GB" i="1" dirty="0">
                <a:solidFill>
                  <a:schemeClr val="tx1">
                    <a:lumMod val="75000"/>
                    <a:lumOff val="25000"/>
                  </a:schemeClr>
                </a:solidFill>
              </a:rPr>
              <a:t>Please do not send your children into school with toys, including fidget toys. If you feel your child would find one useful please arrange to speak to myself or Mrs Griffiths as we do have resources in school.</a:t>
            </a:r>
          </a:p>
        </p:txBody>
      </p:sp>
    </p:spTree>
    <p:extLst>
      <p:ext uri="{BB962C8B-B14F-4D97-AF65-F5344CB8AC3E}">
        <p14:creationId xmlns:p14="http://schemas.microsoft.com/office/powerpoint/2010/main" val="40190205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009E310-C7C2-4F23-B466-4417C8ED3B9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Rectangle 9">
            <a:extLst>
              <a:ext uri="{FF2B5EF4-FFF2-40B4-BE49-F238E27FC236}">
                <a16:creationId xmlns:a16="http://schemas.microsoft.com/office/drawing/2014/main" id="{23FB29C5-9E32-4F49-A689-B10EE31E5B3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blipFill dpi="0" rotWithShape="1">
            <a:blip r:embed="rId2">
              <a:alphaModFix amt="45000"/>
              <a:duotone>
                <a:schemeClr val="accent2">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2" name="Rectangle 11">
            <a:extLst>
              <a:ext uri="{FF2B5EF4-FFF2-40B4-BE49-F238E27FC236}">
                <a16:creationId xmlns:a16="http://schemas.microsoft.com/office/drawing/2014/main" id="{A4C31FF5-F97E-4082-BFC5-A880DB9F3F0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1150" y="457200"/>
            <a:ext cx="8533646" cy="5943603"/>
          </a:xfrm>
          <a:prstGeom prst="rect">
            <a:avLst/>
          </a:prstGeom>
          <a:solidFill>
            <a:schemeClr val="tx1"/>
          </a:solidFill>
          <a:ln w="6350" cap="flat" cmpd="sng" algn="ctr">
            <a:solidFill>
              <a:schemeClr val="tx1">
                <a:lumMod val="65000"/>
                <a:lumOff val="35000"/>
              </a:schemeClr>
            </a:solidFill>
            <a:prstDash val="solid"/>
          </a:ln>
          <a:effectLst>
            <a:outerShdw blurRad="63500" algn="ctr" rotWithShape="0">
              <a:prstClr val="black">
                <a:alpha val="40000"/>
              </a:prstClr>
            </a:outerShdw>
            <a:softEdge rad="0"/>
          </a:effectLst>
        </p:spPr>
        <p:txBody>
          <a:bodyPr/>
          <a:lstStyle/>
          <a:p>
            <a:endParaRPr lang="en-GB"/>
          </a:p>
        </p:txBody>
      </p:sp>
      <p:sp>
        <p:nvSpPr>
          <p:cNvPr id="14" name="Rectangle 13">
            <a:extLst>
              <a:ext uri="{FF2B5EF4-FFF2-40B4-BE49-F238E27FC236}">
                <a16:creationId xmlns:a16="http://schemas.microsoft.com/office/drawing/2014/main" id="{6015B4CE-42DE-4E9B-B800-B5B8142E6FC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2467" y="621793"/>
            <a:ext cx="8198780" cy="5614416"/>
          </a:xfrm>
          <a:prstGeom prst="rect">
            <a:avLst/>
          </a:prstGeom>
          <a:solidFill>
            <a:schemeClr val="bg2"/>
          </a:solidFill>
          <a:ln w="9525" cap="sq" cmpd="sng" algn="ctr">
            <a:noFill/>
            <a:prstDash val="solid"/>
            <a:miter lim="800000"/>
          </a:ln>
          <a:effectLst/>
        </p:spPr>
        <p:txBody>
          <a:bodyPr/>
          <a:lstStyle/>
          <a:p>
            <a:endParaRPr lang="en-GB"/>
          </a:p>
        </p:txBody>
      </p:sp>
      <p:sp>
        <p:nvSpPr>
          <p:cNvPr id="2" name="Title 1">
            <a:extLst>
              <a:ext uri="{FF2B5EF4-FFF2-40B4-BE49-F238E27FC236}">
                <a16:creationId xmlns:a16="http://schemas.microsoft.com/office/drawing/2014/main" id="{ED7F8A47-3E2E-7275-9EA0-38E13B280ABB}"/>
              </a:ext>
            </a:extLst>
          </p:cNvPr>
          <p:cNvSpPr>
            <a:spLocks noGrp="1"/>
          </p:cNvSpPr>
          <p:nvPr>
            <p:ph type="title"/>
          </p:nvPr>
        </p:nvSpPr>
        <p:spPr>
          <a:xfrm>
            <a:off x="3844616" y="881210"/>
            <a:ext cx="7417925" cy="1517035"/>
          </a:xfrm>
        </p:spPr>
        <p:txBody>
          <a:bodyPr>
            <a:normAutofit/>
          </a:bodyPr>
          <a:lstStyle/>
          <a:p>
            <a:r>
              <a:rPr lang="en-GB">
                <a:solidFill>
                  <a:schemeClr val="tx1">
                    <a:lumMod val="75000"/>
                    <a:lumOff val="25000"/>
                  </a:schemeClr>
                </a:solidFill>
              </a:rPr>
              <a:t>Any Questions?</a:t>
            </a:r>
          </a:p>
        </p:txBody>
      </p:sp>
    </p:spTree>
    <p:extLst>
      <p:ext uri="{BB962C8B-B14F-4D97-AF65-F5344CB8AC3E}">
        <p14:creationId xmlns:p14="http://schemas.microsoft.com/office/powerpoint/2010/main" val="279499312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26B02"/>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6728D11B-929E-4324-91B0-4A4DA4CAC3DD}"/>
    </a:ext>
  </a:extLst>
</a:theme>
</file>

<file path=docProps/app.xml><?xml version="1.0" encoding="utf-8"?>
<Properties xmlns="http://schemas.openxmlformats.org/officeDocument/2006/extended-properties" xmlns:vt="http://schemas.openxmlformats.org/officeDocument/2006/docPropsVTypes">
  <Template>TM03457510[[fn=Savon]]</Template>
  <TotalTime>296</TotalTime>
  <Words>1000</Words>
  <Application>Microsoft Office PowerPoint</Application>
  <PresentationFormat>Widescreen</PresentationFormat>
  <Paragraphs>87</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Century Gothic</vt:lpstr>
      <vt:lpstr>Savon</vt:lpstr>
      <vt:lpstr>Meet The teacher</vt:lpstr>
      <vt:lpstr>Welcome to Year 5</vt:lpstr>
      <vt:lpstr>Well-being</vt:lpstr>
      <vt:lpstr>Daily routine</vt:lpstr>
      <vt:lpstr>PE Days</vt:lpstr>
      <vt:lpstr>Celebrations</vt:lpstr>
      <vt:lpstr>Homework</vt:lpstr>
      <vt:lpstr>Maths</vt:lpstr>
      <vt:lpstr>Spellings</vt:lpstr>
      <vt:lpstr>PowerPoint Presentation</vt:lpstr>
      <vt:lpstr>PowerPoint Presentation</vt:lpstr>
      <vt:lpstr>Reading</vt:lpstr>
      <vt:lpstr>Timestables</vt:lpstr>
      <vt:lpstr>PowerPoint Presentation</vt:lpstr>
      <vt:lpstr>Curriculum Overview</vt:lpstr>
      <vt:lpstr>PowerPoint Presentation</vt:lpstr>
      <vt:lpstr>Notices</vt:lpstr>
      <vt:lpstr>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 The teacher</dc:title>
  <dc:creator>Kate</dc:creator>
  <cp:lastModifiedBy>Head at St Philips Arundel</cp:lastModifiedBy>
  <cp:revision>9</cp:revision>
  <dcterms:created xsi:type="dcterms:W3CDTF">2026-09-08T13:11:29Z</dcterms:created>
  <dcterms:modified xsi:type="dcterms:W3CDTF">2026-09-14T10:06:29Z</dcterms:modified>
</cp:coreProperties>
</file>